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97" r:id="rId3"/>
    <p:sldId id="269" r:id="rId4"/>
    <p:sldId id="298" r:id="rId5"/>
    <p:sldId id="300" r:id="rId6"/>
    <p:sldId id="299" r:id="rId7"/>
    <p:sldId id="262" r:id="rId8"/>
    <p:sldId id="301" r:id="rId9"/>
    <p:sldId id="257" r:id="rId10"/>
    <p:sldId id="302" r:id="rId11"/>
    <p:sldId id="303" r:id="rId12"/>
    <p:sldId id="304" r:id="rId13"/>
    <p:sldId id="318" r:id="rId14"/>
    <p:sldId id="326" r:id="rId15"/>
    <p:sldId id="332" r:id="rId16"/>
    <p:sldId id="319" r:id="rId17"/>
    <p:sldId id="320" r:id="rId18"/>
    <p:sldId id="333" r:id="rId19"/>
    <p:sldId id="324" r:id="rId20"/>
    <p:sldId id="321" r:id="rId21"/>
    <p:sldId id="323" r:id="rId22"/>
    <p:sldId id="322" r:id="rId23"/>
    <p:sldId id="327" r:id="rId24"/>
    <p:sldId id="328" r:id="rId25"/>
    <p:sldId id="329" r:id="rId26"/>
    <p:sldId id="331" r:id="rId27"/>
    <p:sldId id="330" r:id="rId28"/>
    <p:sldId id="294" r:id="rId29"/>
  </p:sldIdLst>
  <p:sldSz cx="12166600" cy="6858000"/>
  <p:notesSz cx="12166600" cy="6858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A3"/>
    <a:srgbClr val="0080C7"/>
    <a:srgbClr val="EC0189"/>
    <a:srgbClr val="B4642F"/>
    <a:srgbClr val="D38733"/>
    <a:srgbClr val="E2E8E8"/>
    <a:srgbClr val="CAA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2" d="100"/>
          <a:sy n="42" d="100"/>
        </p:scale>
        <p:origin x="1584" y="4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72088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891338" y="0"/>
            <a:ext cx="5272087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7703B-39CC-4C37-95FB-3FA752105C2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0663" y="857250"/>
            <a:ext cx="4105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6025" y="3300413"/>
            <a:ext cx="973455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72088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891338" y="6513513"/>
            <a:ext cx="5272087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46968-574C-4FB1-8DDF-96DE03197A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28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46968-574C-4FB1-8DDF-96DE03197A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2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6799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665995" y="457200"/>
            <a:ext cx="2044801" cy="497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1999" y="1903285"/>
            <a:ext cx="4540885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rgbClr val="005DA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5942" y="3840480"/>
            <a:ext cx="852106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005DA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005DA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8647" y="1577340"/>
            <a:ext cx="5295233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69069" y="1577340"/>
            <a:ext cx="5295233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005DA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0000" y="299707"/>
            <a:ext cx="1944370" cy="894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1" i="0">
                <a:solidFill>
                  <a:srgbClr val="005DA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8647" y="1577340"/>
            <a:ext cx="1095565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38803" y="6377940"/>
            <a:ext cx="3895344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8647" y="6377940"/>
            <a:ext cx="279977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64524" y="6377940"/>
            <a:ext cx="279977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1.png"/><Relationship Id="rId7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1.png"/><Relationship Id="rId7" Type="http://schemas.openxmlformats.org/officeDocument/2006/relationships/image" Target="../media/image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4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41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45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41.png"/><Relationship Id="rId10" Type="http://schemas.openxmlformats.org/officeDocument/2006/relationships/image" Target="../media/image8.png"/><Relationship Id="rId4" Type="http://schemas.openxmlformats.org/officeDocument/2006/relationships/image" Target="../media/image46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1.png"/><Relationship Id="rId7" Type="http://schemas.openxmlformats.org/officeDocument/2006/relationships/image" Target="../media/image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mailto:info@metropolitan-touring.com.pe" TargetMode="External"/><Relationship Id="rId7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://www.metropolitan-touring.com.pe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6"/>
          <a:stretch/>
        </p:blipFill>
        <p:spPr>
          <a:xfrm>
            <a:off x="1" y="-324859"/>
            <a:ext cx="12356020" cy="725905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75" dirty="0">
                <a:solidFill>
                  <a:schemeClr val="bg1"/>
                </a:solidFill>
              </a:rPr>
              <a:t>One</a:t>
            </a:r>
            <a:r>
              <a:rPr spc="-409" dirty="0">
                <a:solidFill>
                  <a:schemeClr val="bg1"/>
                </a:solidFill>
              </a:rPr>
              <a:t> </a:t>
            </a:r>
            <a:r>
              <a:rPr spc="-210" dirty="0">
                <a:solidFill>
                  <a:schemeClr val="bg1"/>
                </a:solidFill>
              </a:rPr>
              <a:t>history,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1999" y="2576385"/>
            <a:ext cx="3749040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4380" algn="l"/>
              </a:tabLst>
            </a:pPr>
            <a:r>
              <a:rPr sz="5900" spc="20" dirty="0">
                <a:solidFill>
                  <a:schemeClr val="bg1"/>
                </a:solidFill>
                <a:latin typeface="Arial"/>
                <a:cs typeface="Arial"/>
              </a:rPr>
              <a:t>a	</a:t>
            </a:r>
            <a:r>
              <a:rPr sz="5900" spc="-105" dirty="0">
                <a:solidFill>
                  <a:schemeClr val="bg1"/>
                </a:solidFill>
                <a:latin typeface="Arial"/>
                <a:cs typeface="Arial"/>
              </a:rPr>
              <a:t>thousand</a:t>
            </a:r>
            <a:endParaRPr sz="5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999" y="3185985"/>
            <a:ext cx="2715895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900" spc="-90" dirty="0">
                <a:solidFill>
                  <a:schemeClr val="bg1"/>
                </a:solidFill>
                <a:latin typeface="Arial"/>
                <a:cs typeface="Arial"/>
              </a:rPr>
              <a:t>inspiring</a:t>
            </a:r>
            <a:endParaRPr sz="59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999" y="3795585"/>
            <a:ext cx="2289810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900" spc="-150" dirty="0">
                <a:solidFill>
                  <a:schemeClr val="bg1"/>
                </a:solidFill>
                <a:latin typeface="Arial"/>
                <a:cs typeface="Arial"/>
              </a:rPr>
              <a:t>stories.</a:t>
            </a:r>
            <a:endParaRPr sz="59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734" y="363671"/>
            <a:ext cx="2051398" cy="638864"/>
          </a:xfrm>
          <a:prstGeom prst="rect">
            <a:avLst/>
          </a:prstGeom>
        </p:spPr>
      </p:pic>
      <p:sp>
        <p:nvSpPr>
          <p:cNvPr id="34" name="object 12"/>
          <p:cNvSpPr/>
          <p:nvPr/>
        </p:nvSpPr>
        <p:spPr>
          <a:xfrm>
            <a:off x="11491443" y="6634820"/>
            <a:ext cx="64720" cy="64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3"/>
          <p:cNvSpPr/>
          <p:nvPr/>
        </p:nvSpPr>
        <p:spPr>
          <a:xfrm>
            <a:off x="11959263" y="6634820"/>
            <a:ext cx="64719" cy="647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4"/>
          <p:cNvSpPr/>
          <p:nvPr/>
        </p:nvSpPr>
        <p:spPr>
          <a:xfrm>
            <a:off x="11491443" y="6451220"/>
            <a:ext cx="64720" cy="64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5"/>
          <p:cNvSpPr/>
          <p:nvPr/>
        </p:nvSpPr>
        <p:spPr>
          <a:xfrm>
            <a:off x="11959263" y="6249621"/>
            <a:ext cx="64719" cy="647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6"/>
          <p:cNvSpPr/>
          <p:nvPr/>
        </p:nvSpPr>
        <p:spPr>
          <a:xfrm>
            <a:off x="11959263" y="6451220"/>
            <a:ext cx="64719" cy="647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7"/>
          <p:cNvSpPr/>
          <p:nvPr/>
        </p:nvSpPr>
        <p:spPr>
          <a:xfrm>
            <a:off x="11959263" y="6066022"/>
            <a:ext cx="64719" cy="647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8"/>
          <p:cNvSpPr/>
          <p:nvPr/>
        </p:nvSpPr>
        <p:spPr>
          <a:xfrm>
            <a:off x="11262515" y="6634822"/>
            <a:ext cx="64719" cy="647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/>
          <p:nvPr/>
        </p:nvSpPr>
        <p:spPr>
          <a:xfrm>
            <a:off x="11730330" y="6634820"/>
            <a:ext cx="64720" cy="647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1"/>
          <p:cNvSpPr/>
          <p:nvPr/>
        </p:nvSpPr>
        <p:spPr>
          <a:xfrm>
            <a:off x="11730330" y="6451220"/>
            <a:ext cx="64720" cy="6471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Google Shape;64;p1"/>
          <p:cNvSpPr/>
          <p:nvPr/>
        </p:nvSpPr>
        <p:spPr>
          <a:xfrm>
            <a:off x="0" y="2070837"/>
            <a:ext cx="329565" cy="665480"/>
          </a:xfrm>
          <a:custGeom>
            <a:avLst/>
            <a:gdLst/>
            <a:ahLst/>
            <a:cxnLst/>
            <a:rect l="l" t="t" r="r" b="b"/>
            <a:pathLst>
              <a:path w="329565" h="665480" extrusionOk="0">
                <a:moveTo>
                  <a:pt x="0" y="0"/>
                </a:moveTo>
                <a:lnTo>
                  <a:pt x="0" y="665237"/>
                </a:lnTo>
                <a:lnTo>
                  <a:pt x="27419" y="663472"/>
                </a:lnTo>
                <a:lnTo>
                  <a:pt x="72847" y="654593"/>
                </a:lnTo>
                <a:lnTo>
                  <a:pt x="115922" y="640281"/>
                </a:lnTo>
                <a:lnTo>
                  <a:pt x="156229" y="620933"/>
                </a:lnTo>
                <a:lnTo>
                  <a:pt x="193352" y="596948"/>
                </a:lnTo>
                <a:lnTo>
                  <a:pt x="226875" y="568724"/>
                </a:lnTo>
                <a:lnTo>
                  <a:pt x="256382" y="536657"/>
                </a:lnTo>
                <a:lnTo>
                  <a:pt x="281457" y="501147"/>
                </a:lnTo>
                <a:lnTo>
                  <a:pt x="301683" y="462591"/>
                </a:lnTo>
                <a:lnTo>
                  <a:pt x="316646" y="421387"/>
                </a:lnTo>
                <a:lnTo>
                  <a:pt x="325928" y="377932"/>
                </a:lnTo>
                <a:lnTo>
                  <a:pt x="329115" y="332624"/>
                </a:lnTo>
                <a:lnTo>
                  <a:pt x="325928" y="287314"/>
                </a:lnTo>
                <a:lnTo>
                  <a:pt x="316646" y="243857"/>
                </a:lnTo>
                <a:lnTo>
                  <a:pt x="301683" y="202650"/>
                </a:lnTo>
                <a:lnTo>
                  <a:pt x="281457" y="164093"/>
                </a:lnTo>
                <a:lnTo>
                  <a:pt x="256382" y="128581"/>
                </a:lnTo>
                <a:lnTo>
                  <a:pt x="226875" y="96514"/>
                </a:lnTo>
                <a:lnTo>
                  <a:pt x="193352" y="68289"/>
                </a:lnTo>
                <a:lnTo>
                  <a:pt x="156229" y="44303"/>
                </a:lnTo>
                <a:lnTo>
                  <a:pt x="115922" y="24956"/>
                </a:lnTo>
                <a:lnTo>
                  <a:pt x="72847" y="10643"/>
                </a:lnTo>
                <a:lnTo>
                  <a:pt x="27419" y="1764"/>
                </a:lnTo>
                <a:lnTo>
                  <a:pt x="0" y="0"/>
                </a:lnTo>
                <a:close/>
              </a:path>
            </a:pathLst>
          </a:custGeom>
          <a:solidFill>
            <a:srgbClr val="005C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3"/>
          <p:cNvSpPr/>
          <p:nvPr/>
        </p:nvSpPr>
        <p:spPr>
          <a:xfrm>
            <a:off x="6191998" y="-152399"/>
            <a:ext cx="6444502" cy="7185964"/>
          </a:xfrm>
          <a:prstGeom prst="rect">
            <a:avLst/>
          </a:prstGeom>
          <a:blipFill>
            <a:blip r:embed="rId2" cstate="print"/>
            <a:srcRect/>
            <a:stretch>
              <a:fillRect r="-8632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89547"/>
            <a:ext cx="224472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spc="114" dirty="0"/>
              <a:t>About</a:t>
            </a:r>
            <a:endParaRPr sz="6100" dirty="0"/>
          </a:p>
        </p:txBody>
      </p:sp>
      <p:sp>
        <p:nvSpPr>
          <p:cNvPr id="4" name="object 4"/>
          <p:cNvSpPr txBox="1"/>
          <p:nvPr/>
        </p:nvSpPr>
        <p:spPr>
          <a:xfrm>
            <a:off x="444499" y="1051547"/>
            <a:ext cx="5507496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PE" sz="5800" spc="-380" dirty="0" err="1" smtClean="0">
                <a:latin typeface="Arial"/>
                <a:cs typeface="Arial"/>
              </a:rPr>
              <a:t>Andean</a:t>
            </a:r>
            <a:r>
              <a:rPr lang="es-PE" sz="5800" spc="-380" dirty="0" smtClean="0">
                <a:latin typeface="Arial"/>
                <a:cs typeface="Arial"/>
              </a:rPr>
              <a:t> Explorer </a:t>
            </a:r>
            <a:endParaRPr sz="58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91443" y="6634820"/>
            <a:ext cx="64720" cy="64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959263" y="6634820"/>
            <a:ext cx="64719" cy="64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491443" y="6451220"/>
            <a:ext cx="64720" cy="647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959263" y="6249621"/>
            <a:ext cx="64719" cy="64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959263" y="6451220"/>
            <a:ext cx="64719" cy="64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959263" y="6066022"/>
            <a:ext cx="64719" cy="64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262515" y="6634822"/>
            <a:ext cx="64719" cy="647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0330" y="6634820"/>
            <a:ext cx="64720" cy="647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30330" y="6249621"/>
            <a:ext cx="64720" cy="647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30330" y="6451220"/>
            <a:ext cx="64720" cy="647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530999"/>
            <a:ext cx="283845" cy="567055"/>
          </a:xfrm>
          <a:custGeom>
            <a:avLst/>
            <a:gdLst/>
            <a:ahLst/>
            <a:cxnLst/>
            <a:rect l="l" t="t" r="r" b="b"/>
            <a:pathLst>
              <a:path w="283845" h="567055">
                <a:moveTo>
                  <a:pt x="0" y="0"/>
                </a:moveTo>
                <a:lnTo>
                  <a:pt x="0" y="567004"/>
                </a:lnTo>
                <a:lnTo>
                  <a:pt x="45986" y="563293"/>
                </a:lnTo>
                <a:lnTo>
                  <a:pt x="89610" y="552551"/>
                </a:lnTo>
                <a:lnTo>
                  <a:pt x="130287" y="535361"/>
                </a:lnTo>
                <a:lnTo>
                  <a:pt x="167434" y="512306"/>
                </a:lnTo>
                <a:lnTo>
                  <a:pt x="200467" y="483970"/>
                </a:lnTo>
                <a:lnTo>
                  <a:pt x="228803" y="450936"/>
                </a:lnTo>
                <a:lnTo>
                  <a:pt x="251858" y="413789"/>
                </a:lnTo>
                <a:lnTo>
                  <a:pt x="269049" y="373112"/>
                </a:lnTo>
                <a:lnTo>
                  <a:pt x="279791" y="329488"/>
                </a:lnTo>
                <a:lnTo>
                  <a:pt x="283502" y="283502"/>
                </a:lnTo>
                <a:lnTo>
                  <a:pt x="279791" y="237518"/>
                </a:lnTo>
                <a:lnTo>
                  <a:pt x="269049" y="193896"/>
                </a:lnTo>
                <a:lnTo>
                  <a:pt x="251858" y="153220"/>
                </a:lnTo>
                <a:lnTo>
                  <a:pt x="228803" y="116073"/>
                </a:lnTo>
                <a:lnTo>
                  <a:pt x="200467" y="83038"/>
                </a:lnTo>
                <a:lnTo>
                  <a:pt x="167434" y="54701"/>
                </a:lnTo>
                <a:lnTo>
                  <a:pt x="130287" y="31645"/>
                </a:lnTo>
                <a:lnTo>
                  <a:pt x="89610" y="14453"/>
                </a:lnTo>
                <a:lnTo>
                  <a:pt x="45986" y="3710"/>
                </a:lnTo>
                <a:lnTo>
                  <a:pt x="0" y="0"/>
                </a:lnTo>
                <a:close/>
              </a:path>
            </a:pathLst>
          </a:custGeom>
          <a:solidFill>
            <a:srgbClr val="0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"/>
          <p:cNvSpPr txBox="1"/>
          <p:nvPr/>
        </p:nvSpPr>
        <p:spPr>
          <a:xfrm>
            <a:off x="444499" y="2362200"/>
            <a:ext cx="5410201" cy="2033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1600" spc="-5" dirty="0" smtClean="0">
                <a:latin typeface="Arial"/>
                <a:cs typeface="Arial"/>
              </a:rPr>
              <a:t>Andean </a:t>
            </a:r>
            <a:r>
              <a:rPr lang="en-US" sz="1600" spc="-5" dirty="0">
                <a:latin typeface="Arial"/>
                <a:cs typeface="Arial"/>
              </a:rPr>
              <a:t>Explorer is </a:t>
            </a:r>
            <a:r>
              <a:rPr lang="en-US" sz="1600" dirty="0">
                <a:latin typeface="Arial"/>
                <a:cs typeface="Arial"/>
              </a:rPr>
              <a:t>the first luxury  </a:t>
            </a:r>
            <a:r>
              <a:rPr lang="en-US" sz="1600" spc="-15" dirty="0">
                <a:latin typeface="Arial"/>
                <a:cs typeface="Arial"/>
              </a:rPr>
              <a:t>train </a:t>
            </a:r>
            <a:r>
              <a:rPr lang="en-US" sz="1600" spc="-5" dirty="0">
                <a:latin typeface="Arial"/>
                <a:cs typeface="Arial"/>
              </a:rPr>
              <a:t>in </a:t>
            </a:r>
            <a:r>
              <a:rPr lang="en-US" sz="1600" spc="-10" dirty="0">
                <a:latin typeface="Arial"/>
                <a:cs typeface="Arial"/>
              </a:rPr>
              <a:t>South </a:t>
            </a:r>
            <a:r>
              <a:rPr lang="en-US" sz="1600" dirty="0">
                <a:latin typeface="Arial"/>
                <a:cs typeface="Arial"/>
              </a:rPr>
              <a:t>America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spc="-5" dirty="0">
                <a:latin typeface="Arial"/>
                <a:cs typeface="Arial"/>
              </a:rPr>
              <a:t>It travels </a:t>
            </a:r>
            <a:r>
              <a:rPr lang="en-US" sz="1600" spc="-10" dirty="0">
                <a:latin typeface="Arial"/>
                <a:cs typeface="Arial"/>
              </a:rPr>
              <a:t>one </a:t>
            </a:r>
            <a:r>
              <a:rPr lang="en-US" sz="1600" spc="-5" dirty="0">
                <a:latin typeface="Arial"/>
                <a:cs typeface="Arial"/>
              </a:rPr>
              <a:t>of </a:t>
            </a:r>
            <a:r>
              <a:rPr lang="en-US" sz="1600" dirty="0">
                <a:latin typeface="Arial"/>
                <a:cs typeface="Arial"/>
              </a:rPr>
              <a:t>the highest  </a:t>
            </a:r>
            <a:r>
              <a:rPr lang="en-US" sz="1600" spc="-15" dirty="0">
                <a:latin typeface="Arial"/>
                <a:cs typeface="Arial"/>
              </a:rPr>
              <a:t>train </a:t>
            </a:r>
            <a:r>
              <a:rPr lang="en-US" sz="1600" spc="-5" dirty="0">
                <a:latin typeface="Arial"/>
                <a:cs typeface="Arial"/>
              </a:rPr>
              <a:t>routes in </a:t>
            </a:r>
            <a:r>
              <a:rPr lang="en-US" sz="1600" dirty="0">
                <a:latin typeface="Arial"/>
                <a:cs typeface="Arial"/>
              </a:rPr>
              <a:t>the </a:t>
            </a:r>
            <a:r>
              <a:rPr lang="en-US" sz="1600" spc="-5" dirty="0">
                <a:latin typeface="Arial"/>
                <a:cs typeface="Arial"/>
              </a:rPr>
              <a:t>world, crossing </a:t>
            </a:r>
            <a:r>
              <a:rPr lang="en-US" sz="1600" dirty="0">
                <a:latin typeface="Arial"/>
                <a:cs typeface="Arial"/>
              </a:rPr>
              <a:t>impressive </a:t>
            </a:r>
            <a:r>
              <a:rPr lang="en-US" sz="1600" dirty="0" smtClean="0">
                <a:latin typeface="Arial"/>
                <a:cs typeface="Arial"/>
              </a:rPr>
              <a:t>cities, </a:t>
            </a:r>
            <a:r>
              <a:rPr lang="en-US" sz="1600" spc="-15" dirty="0" smtClean="0">
                <a:latin typeface="Arial"/>
                <a:cs typeface="Arial"/>
              </a:rPr>
              <a:t>from </a:t>
            </a:r>
            <a:r>
              <a:rPr lang="en-US" sz="1600" spc="-5" dirty="0">
                <a:latin typeface="Arial"/>
                <a:cs typeface="Arial"/>
              </a:rPr>
              <a:t>Cusco </a:t>
            </a:r>
            <a:r>
              <a:rPr lang="en-US" sz="1600" spc="-5" dirty="0" smtClean="0">
                <a:latin typeface="Arial"/>
                <a:cs typeface="Arial"/>
              </a:rPr>
              <a:t>to Puno.</a:t>
            </a:r>
            <a:endParaRPr lang="en-US" sz="1600" spc="-15" dirty="0" smtClean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en-US" sz="1600" spc="-15" dirty="0" smtClean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1600" spc="-15" dirty="0" smtClean="0">
                <a:latin typeface="Arial"/>
                <a:cs typeface="Arial"/>
              </a:rPr>
              <a:t>Marks a </a:t>
            </a:r>
            <a:r>
              <a:rPr lang="en-US" sz="1600" spc="-15" dirty="0">
                <a:latin typeface="Arial"/>
                <a:cs typeface="Arial"/>
              </a:rPr>
              <a:t>departure from classic vintage luxury, instead evoking a contemporary aesthetic perfectly designed to frame the awe-inspiring Andean landscape.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0"/>
          <a:srcRect t="22562"/>
          <a:stretch/>
        </p:blipFill>
        <p:spPr>
          <a:xfrm>
            <a:off x="304301" y="4495800"/>
            <a:ext cx="5800614" cy="253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8" b="10641"/>
          <a:stretch/>
        </p:blipFill>
        <p:spPr>
          <a:xfrm>
            <a:off x="6209860" y="-76200"/>
            <a:ext cx="6139701" cy="7010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89547"/>
            <a:ext cx="4572000" cy="951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PE" sz="6100" spc="114" dirty="0" smtClean="0"/>
              <a:t>Key </a:t>
            </a:r>
            <a:r>
              <a:rPr lang="es-PE" sz="6100" spc="114" dirty="0" err="1" smtClean="0"/>
              <a:t>Selling</a:t>
            </a:r>
            <a:endParaRPr sz="6100" dirty="0"/>
          </a:p>
        </p:txBody>
      </p:sp>
      <p:sp>
        <p:nvSpPr>
          <p:cNvPr id="4" name="object 4"/>
          <p:cNvSpPr txBox="1"/>
          <p:nvPr/>
        </p:nvSpPr>
        <p:spPr>
          <a:xfrm>
            <a:off x="444499" y="1051547"/>
            <a:ext cx="5507496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PE" sz="5800" spc="-380" dirty="0" err="1" smtClean="0">
                <a:latin typeface="Arial"/>
                <a:cs typeface="Arial"/>
              </a:rPr>
              <a:t>Points</a:t>
            </a:r>
            <a:endParaRPr sz="5800" dirty="0">
              <a:latin typeface="Arial"/>
              <a:cs typeface="Arial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12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0" y="530999"/>
            <a:ext cx="283845" cy="567055"/>
          </a:xfrm>
          <a:custGeom>
            <a:avLst/>
            <a:gdLst/>
            <a:ahLst/>
            <a:cxnLst/>
            <a:rect l="l" t="t" r="r" b="b"/>
            <a:pathLst>
              <a:path w="283845" h="567055">
                <a:moveTo>
                  <a:pt x="0" y="0"/>
                </a:moveTo>
                <a:lnTo>
                  <a:pt x="0" y="567004"/>
                </a:lnTo>
                <a:lnTo>
                  <a:pt x="45986" y="563293"/>
                </a:lnTo>
                <a:lnTo>
                  <a:pt x="89610" y="552551"/>
                </a:lnTo>
                <a:lnTo>
                  <a:pt x="130287" y="535361"/>
                </a:lnTo>
                <a:lnTo>
                  <a:pt x="167434" y="512306"/>
                </a:lnTo>
                <a:lnTo>
                  <a:pt x="200467" y="483970"/>
                </a:lnTo>
                <a:lnTo>
                  <a:pt x="228803" y="450936"/>
                </a:lnTo>
                <a:lnTo>
                  <a:pt x="251858" y="413789"/>
                </a:lnTo>
                <a:lnTo>
                  <a:pt x="269049" y="373112"/>
                </a:lnTo>
                <a:lnTo>
                  <a:pt x="279791" y="329488"/>
                </a:lnTo>
                <a:lnTo>
                  <a:pt x="283502" y="283502"/>
                </a:lnTo>
                <a:lnTo>
                  <a:pt x="279791" y="237518"/>
                </a:lnTo>
                <a:lnTo>
                  <a:pt x="269049" y="193896"/>
                </a:lnTo>
                <a:lnTo>
                  <a:pt x="251858" y="153220"/>
                </a:lnTo>
                <a:lnTo>
                  <a:pt x="228803" y="116073"/>
                </a:lnTo>
                <a:lnTo>
                  <a:pt x="200467" y="83038"/>
                </a:lnTo>
                <a:lnTo>
                  <a:pt x="167434" y="54701"/>
                </a:lnTo>
                <a:lnTo>
                  <a:pt x="130287" y="31645"/>
                </a:lnTo>
                <a:lnTo>
                  <a:pt x="89610" y="14453"/>
                </a:lnTo>
                <a:lnTo>
                  <a:pt x="45986" y="3710"/>
                </a:lnTo>
                <a:lnTo>
                  <a:pt x="0" y="0"/>
                </a:lnTo>
                <a:close/>
              </a:path>
            </a:pathLst>
          </a:custGeom>
          <a:solidFill>
            <a:srgbClr val="0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 txBox="1">
            <a:spLocks noGrp="1"/>
          </p:cNvSpPr>
          <p:nvPr>
            <p:ph type="body" idx="1"/>
          </p:nvPr>
        </p:nvSpPr>
        <p:spPr>
          <a:xfrm>
            <a:off x="-3943092" y="2621447"/>
            <a:ext cx="9649652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49140" indent="-190500" algn="l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548505" algn="l"/>
                <a:tab pos="4549140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First overnight luxury train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  <a:r>
              <a:rPr sz="1600" spc="-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America.</a:t>
            </a:r>
          </a:p>
          <a:p>
            <a:pPr marL="4345940" algn="l"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49140" marR="36830" indent="-190500" algn="l">
              <a:lnSpc>
                <a:spcPct val="100000"/>
              </a:lnSpc>
              <a:buFont typeface="Arial"/>
              <a:buChar char="•"/>
              <a:tabLst>
                <a:tab pos="4548505" algn="l"/>
                <a:tab pos="4549140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Flexibility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start the journey in Cusco,</a:t>
            </a:r>
            <a:r>
              <a:rPr sz="160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Puno 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Arequipa (4</a:t>
            </a:r>
            <a:r>
              <a:rPr sz="16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routes).</a:t>
            </a:r>
          </a:p>
          <a:p>
            <a:pPr marL="4345940" algn="l"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Arial"/>
              <a:buChar char="•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49140" marR="5080" indent="-190500" algn="l">
              <a:lnSpc>
                <a:spcPct val="100000"/>
              </a:lnSpc>
              <a:buFont typeface="Arial"/>
              <a:buChar char="•"/>
              <a:tabLst>
                <a:tab pos="4548505" algn="l"/>
                <a:tab pos="4549140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Exclusive trip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explore the south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country: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Puno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Arequipa,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highlight</a:t>
            </a:r>
            <a:r>
              <a:rPr sz="1600" spc="-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in  Lake</a:t>
            </a:r>
            <a:r>
              <a:rPr sz="16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Titicaca.</a:t>
            </a:r>
          </a:p>
          <a:p>
            <a:pPr marL="4345940" algn="l"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49140" indent="-190500" algn="l">
              <a:lnSpc>
                <a:spcPct val="100000"/>
              </a:lnSpc>
              <a:buFont typeface="Arial"/>
              <a:buChar char="•"/>
              <a:tabLst>
                <a:tab pos="4548505" algn="l"/>
                <a:tab pos="4549140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Outdoor experiences captures the best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</a:p>
          <a:p>
            <a:pPr marL="4549140" algn="l">
              <a:lnSpc>
                <a:spcPct val="100000"/>
              </a:lnSpc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Peruvian</a:t>
            </a:r>
            <a:r>
              <a:rPr sz="16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attractions.</a:t>
            </a:r>
          </a:p>
          <a:p>
            <a:pPr marL="4345940" algn="l">
              <a:lnSpc>
                <a:spcPct val="100000"/>
              </a:lnSpc>
              <a:spcBef>
                <a:spcPts val="45"/>
              </a:spcBef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49140" marR="60960" indent="-190500" algn="l">
              <a:lnSpc>
                <a:spcPct val="100000"/>
              </a:lnSpc>
              <a:buFont typeface="Arial"/>
              <a:buChar char="•"/>
              <a:tabLst>
                <a:tab pos="4548505" algn="l"/>
                <a:tab pos="4549140" algn="l"/>
              </a:tabLst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awarded route, recognized for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60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beauty 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of its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landscape; from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magnificent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Cusco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to 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highest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navigable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lake in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world, 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finalizing in the majestic Arequipa,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 world 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heritage</a:t>
            </a:r>
            <a:r>
              <a:rPr sz="16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site.</a:t>
            </a:r>
          </a:p>
        </p:txBody>
      </p:sp>
    </p:spTree>
    <p:extLst>
      <p:ext uri="{BB962C8B-B14F-4D97-AF65-F5344CB8AC3E}">
        <p14:creationId xmlns:p14="http://schemas.microsoft.com/office/powerpoint/2010/main" val="61991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2" b="2828"/>
          <a:stretch/>
        </p:blipFill>
        <p:spPr>
          <a:xfrm>
            <a:off x="0" y="-76200"/>
            <a:ext cx="12166600" cy="6934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907"/>
          <a:stretch/>
        </p:blipFill>
        <p:spPr>
          <a:xfrm rot="5400000">
            <a:off x="4368800" y="-939800"/>
            <a:ext cx="3429000" cy="12166600"/>
          </a:xfrm>
          <a:prstGeom prst="rect">
            <a:avLst/>
          </a:prstGeom>
          <a:effectLst/>
        </p:spPr>
      </p:pic>
      <p:sp>
        <p:nvSpPr>
          <p:cNvPr id="3" name="object 3"/>
          <p:cNvSpPr txBox="1"/>
          <p:nvPr/>
        </p:nvSpPr>
        <p:spPr>
          <a:xfrm>
            <a:off x="497703" y="3962400"/>
            <a:ext cx="2432519" cy="1766724"/>
          </a:xfrm>
          <a:prstGeom prst="rect">
            <a:avLst/>
          </a:prstGeom>
        </p:spPr>
        <p:txBody>
          <a:bodyPr vert="horz" wrap="square" lIns="0" tIns="22438" rIns="0" bIns="0" rtlCol="0">
            <a:spAutoFit/>
          </a:bodyPr>
          <a:lstStyle/>
          <a:p>
            <a:pPr marL="182373" indent="-171442">
              <a:spcBef>
                <a:spcPts val="177"/>
              </a:spcBef>
              <a:buFont typeface="Arial"/>
              <a:buChar char="•"/>
              <a:tabLst>
                <a:tab pos="182373" algn="l"/>
                <a:tab pos="182949" algn="l"/>
              </a:tabLst>
            </a:pPr>
            <a:r>
              <a:rPr sz="1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sz="105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Cars in</a:t>
            </a:r>
            <a:r>
              <a:rPr sz="1050" b="1" spc="-5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endParaRPr lang="es-PE" sz="1050" b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373" indent="-171442">
              <a:spcBef>
                <a:spcPts val="177"/>
              </a:spcBef>
              <a:buFont typeface="Arial"/>
              <a:buChar char="•"/>
              <a:tabLst>
                <a:tab pos="182373" algn="l"/>
                <a:tab pos="182949" algn="l"/>
              </a:tabLst>
            </a:pPr>
            <a:r>
              <a:rPr lang="es-PE" sz="105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s-PE" sz="105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cabins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373" indent="-171442">
              <a:spcBef>
                <a:spcPts val="86"/>
              </a:spcBef>
              <a:buFont typeface="Arial"/>
              <a:buChar char="•"/>
              <a:tabLst>
                <a:tab pos="182373" algn="l"/>
                <a:tab pos="182949" algn="l"/>
              </a:tabLst>
            </a:pPr>
            <a:r>
              <a:rPr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Dining Cars (22 </a:t>
            </a:r>
            <a:r>
              <a:rPr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sz="1050" spc="-10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passengers)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373" indent="-171442">
              <a:spcBef>
                <a:spcPts val="100"/>
              </a:spcBef>
              <a:buFont typeface="Arial"/>
              <a:buChar char="•"/>
              <a:tabLst>
                <a:tab pos="182373" algn="l"/>
                <a:tab pos="182949" algn="l"/>
              </a:tabLst>
            </a:pP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 Car (20</a:t>
            </a:r>
            <a:r>
              <a:rPr sz="1050" spc="-8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passengers)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373" indent="-171442">
              <a:spcBef>
                <a:spcPts val="86"/>
              </a:spcBef>
              <a:buFont typeface="Arial"/>
              <a:buChar char="•"/>
              <a:tabLst>
                <a:tab pos="182373" algn="l"/>
                <a:tab pos="182949" algn="l"/>
              </a:tabLst>
            </a:pP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Lounge Car (25</a:t>
            </a:r>
            <a:r>
              <a:rPr sz="1050" spc="-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passengers)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373" indent="-171442">
              <a:spcBef>
                <a:spcPts val="86"/>
              </a:spcBef>
              <a:buFont typeface="Arial"/>
              <a:buChar char="•"/>
              <a:tabLst>
                <a:tab pos="182373" algn="l"/>
                <a:tab pos="182949" algn="l"/>
              </a:tabLst>
            </a:pPr>
            <a:r>
              <a:rPr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 Car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</a:t>
            </a:r>
            <a:r>
              <a:rPr sz="1050" spc="-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passengers)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373" indent="-171442">
              <a:spcBef>
                <a:spcPts val="100"/>
              </a:spcBef>
              <a:buFont typeface="Arial"/>
              <a:buChar char="•"/>
              <a:tabLst>
                <a:tab pos="182373" algn="l"/>
                <a:tab pos="182949" algn="l"/>
              </a:tabLst>
            </a:pPr>
            <a:r>
              <a:rPr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(3 </a:t>
            </a:r>
            <a:r>
              <a:rPr sz="1050" spc="-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sz="1050" spc="-5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cabins)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373" indent="-171442">
              <a:spcBef>
                <a:spcPts val="86"/>
              </a:spcBef>
              <a:buFont typeface="Arial"/>
              <a:buChar char="•"/>
              <a:tabLst>
                <a:tab pos="182373" algn="l"/>
                <a:tab pos="182949" algn="l"/>
              </a:tabLst>
            </a:pPr>
            <a:r>
              <a:rPr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Suite Cabins (2</a:t>
            </a:r>
            <a:r>
              <a:rPr sz="1050" spc="-72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passengers)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373" indent="-171442">
              <a:spcBef>
                <a:spcPts val="86"/>
              </a:spcBef>
              <a:buFont typeface="Arial"/>
              <a:buChar char="•"/>
              <a:tabLst>
                <a:tab pos="182373" algn="l"/>
                <a:tab pos="182949" algn="l"/>
              </a:tabLst>
            </a:pP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Twin </a:t>
            </a:r>
            <a:r>
              <a:rPr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Cabins (2</a:t>
            </a:r>
            <a:r>
              <a:rPr sz="1050" spc="-11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passenger)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373" indent="-171442">
              <a:spcBef>
                <a:spcPts val="100"/>
              </a:spcBef>
              <a:buFont typeface="Arial"/>
              <a:buChar char="•"/>
              <a:tabLst>
                <a:tab pos="182373" algn="l"/>
                <a:tab pos="182949" algn="l"/>
              </a:tabLst>
            </a:pPr>
            <a:r>
              <a:rPr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Bunk Bed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Cabins (2</a:t>
            </a:r>
            <a:r>
              <a:rPr sz="1050" spc="-12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passengers)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0700" y="5904999"/>
            <a:ext cx="1658692" cy="31772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sz="1993" b="1" spc="-5" dirty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The</a:t>
            </a:r>
            <a:r>
              <a:rPr sz="1993" b="1" spc="-145" dirty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sz="1993" b="1" spc="-5" dirty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Convoy</a:t>
            </a:r>
            <a:endParaRPr sz="1993" dirty="0"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10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891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2"/>
          <a:stretch/>
        </p:blipFill>
        <p:spPr>
          <a:xfrm>
            <a:off x="-36708" y="-53127"/>
            <a:ext cx="12203308" cy="69111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907"/>
          <a:stretch/>
        </p:blipFill>
        <p:spPr>
          <a:xfrm rot="5400000">
            <a:off x="5200650" y="-107950"/>
            <a:ext cx="1600200" cy="12331700"/>
          </a:xfrm>
          <a:prstGeom prst="rect">
            <a:avLst/>
          </a:prstGeom>
          <a:effectLst/>
        </p:spPr>
      </p:pic>
      <p:sp>
        <p:nvSpPr>
          <p:cNvPr id="3" name="object 3"/>
          <p:cNvSpPr txBox="1"/>
          <p:nvPr/>
        </p:nvSpPr>
        <p:spPr>
          <a:xfrm>
            <a:off x="1840038" y="6005362"/>
            <a:ext cx="8891462" cy="507405"/>
          </a:xfrm>
          <a:prstGeom prst="rect">
            <a:avLst/>
          </a:prstGeom>
        </p:spPr>
        <p:txBody>
          <a:bodyPr vert="horz" wrap="square" lIns="0" tIns="22438" rIns="0" bIns="0" rtlCol="0">
            <a:spAutoFit/>
          </a:bodyPr>
          <a:lstStyle/>
          <a:p>
            <a:pPr marL="10931" marR="5178" algn="just">
              <a:spcBef>
                <a:spcPts val="5"/>
              </a:spcBef>
              <a:tabLst>
                <a:tab pos="182949" algn="l"/>
              </a:tabLst>
            </a:pP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Take a seat for a world-class feast in the train’s two beautiful dining carriages—Llama and </a:t>
            </a:r>
            <a:r>
              <a:rPr lang="en-US" sz="1050" spc="-5" dirty="0" err="1">
                <a:solidFill>
                  <a:srgbClr val="FFFFFF"/>
                </a:solidFill>
                <a:latin typeface="Verdana"/>
                <a:cs typeface="Verdana"/>
              </a:rPr>
              <a:t>Muña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. Bright and elegant, each atmospheric space is the perfect setting for gastronomic discovery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. </a:t>
            </a:r>
          </a:p>
          <a:p>
            <a:pPr marL="10931" marR="5178" algn="just">
              <a:spcBef>
                <a:spcPts val="5"/>
              </a:spcBef>
              <a:tabLst>
                <a:tab pos="182949" algn="l"/>
              </a:tabLst>
            </a:pP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Up to max. </a:t>
            </a:r>
            <a:r>
              <a:rPr lang="en-US" sz="1050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32 </a:t>
            </a:r>
            <a:r>
              <a:rPr lang="en-US" sz="1050" dirty="0" err="1" smtClean="0">
                <a:solidFill>
                  <a:srgbClr val="FFFFFF"/>
                </a:solidFill>
                <a:latin typeface="Verdana"/>
                <a:cs typeface="Verdana"/>
              </a:rPr>
              <a:t>px</a:t>
            </a:r>
            <a:r>
              <a:rPr lang="en-US" sz="1050" dirty="0" smtClean="0">
                <a:solidFill>
                  <a:srgbClr val="FFFFFF"/>
                </a:solidFill>
                <a:latin typeface="Verdana"/>
                <a:cs typeface="Verdana"/>
              </a:rPr>
              <a:t>. With a 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waiters 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station and 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lang="en-US" sz="1050" dirty="0" smtClean="0">
                <a:solidFill>
                  <a:srgbClr val="FFFFFF"/>
                </a:solidFill>
                <a:latin typeface="Verdana"/>
                <a:cs typeface="Verdana"/>
              </a:rPr>
              <a:t>open 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area </a:t>
            </a:r>
            <a:r>
              <a:rPr lang="en-US" sz="1050" spc="-14" dirty="0" smtClean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lang="en-US" sz="1050" dirty="0" smtClean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lang="en-US" sz="1050" spc="32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saloons)</a:t>
            </a:r>
            <a:endParaRPr lang="en-US" sz="105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0700" y="5943600"/>
            <a:ext cx="4495800" cy="63723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Dining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Car.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  <a:p>
            <a:pPr marL="11506">
              <a:spcBef>
                <a:spcPts val="86"/>
              </a:spcBef>
            </a:pPr>
            <a:endParaRPr sz="1993" dirty="0"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10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mg.belmond.com/f_auto/t_2580x1451/photos/aep/aep-din-restaurant-view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07" y="-53128"/>
            <a:ext cx="12288566" cy="691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 txBox="1"/>
          <p:nvPr/>
        </p:nvSpPr>
        <p:spPr>
          <a:xfrm>
            <a:off x="520700" y="5943600"/>
            <a:ext cx="4495800" cy="63723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Dining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Car.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  <a:p>
            <a:pPr marL="11506">
              <a:spcBef>
                <a:spcPts val="86"/>
              </a:spcBef>
            </a:pPr>
            <a:endParaRPr sz="1993" dirty="0"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1512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img.belmond.com/f_auto/t_2580x3219/photos/aep/aep-din-restaurant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30366" r="377" b="23834"/>
          <a:stretch/>
        </p:blipFill>
        <p:spPr bwMode="auto">
          <a:xfrm>
            <a:off x="0" y="-86101"/>
            <a:ext cx="12209217" cy="702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907"/>
          <a:stretch/>
        </p:blipFill>
        <p:spPr>
          <a:xfrm rot="5400000">
            <a:off x="5200650" y="-107950"/>
            <a:ext cx="1600200" cy="12331700"/>
          </a:xfrm>
          <a:prstGeom prst="rect">
            <a:avLst/>
          </a:prstGeom>
          <a:effectLst/>
        </p:spPr>
      </p:pic>
      <p:sp>
        <p:nvSpPr>
          <p:cNvPr id="3" name="object 3"/>
          <p:cNvSpPr txBox="1"/>
          <p:nvPr/>
        </p:nvSpPr>
        <p:spPr>
          <a:xfrm>
            <a:off x="2959100" y="6005363"/>
            <a:ext cx="7772400" cy="507405"/>
          </a:xfrm>
          <a:prstGeom prst="rect">
            <a:avLst/>
          </a:prstGeom>
        </p:spPr>
        <p:txBody>
          <a:bodyPr vert="horz" wrap="square" lIns="0" tIns="22438" rIns="0" bIns="0" rtlCol="0">
            <a:spAutoFit/>
          </a:bodyPr>
          <a:lstStyle/>
          <a:p>
            <a:pPr marL="10931" marR="5178" algn="just">
              <a:spcBef>
                <a:spcPts val="5"/>
              </a:spcBef>
              <a:tabLst>
                <a:tab pos="182949" algn="l"/>
              </a:tabLst>
            </a:pP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Has the same features as the Dining 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Carriage, 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except the seating capacity is 22 </a:t>
            </a:r>
            <a:r>
              <a:rPr lang="en-US" sz="1050" spc="-5" dirty="0" err="1" smtClean="0">
                <a:solidFill>
                  <a:srgbClr val="FFFFFF"/>
                </a:solidFill>
                <a:latin typeface="Verdana"/>
                <a:cs typeface="Verdana"/>
              </a:rPr>
              <a:t>pax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one 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sitting comprising of 4 tables x 4 places 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3 tables x 2 places within an open area  divided into 2 saloons. At one end occupying  one saloon area is the Boutique.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0700" y="5943600"/>
            <a:ext cx="4495800" cy="63723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Dining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Car/Boutique.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  <a:p>
            <a:pPr marL="11506">
              <a:spcBef>
                <a:spcPts val="86"/>
              </a:spcBef>
            </a:pPr>
            <a:endParaRPr sz="1993" dirty="0"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02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" b="13887"/>
          <a:stretch/>
        </p:blipFill>
        <p:spPr>
          <a:xfrm>
            <a:off x="-36708" y="-76200"/>
            <a:ext cx="12257696" cy="7010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907"/>
          <a:stretch/>
        </p:blipFill>
        <p:spPr>
          <a:xfrm rot="5400000">
            <a:off x="4775896" y="-697804"/>
            <a:ext cx="2743200" cy="12368408"/>
          </a:xfrm>
          <a:prstGeom prst="rect">
            <a:avLst/>
          </a:prstGeom>
          <a:effectLst/>
        </p:spPr>
      </p:pic>
      <p:sp>
        <p:nvSpPr>
          <p:cNvPr id="3" name="object 3"/>
          <p:cNvSpPr txBox="1"/>
          <p:nvPr/>
        </p:nvSpPr>
        <p:spPr>
          <a:xfrm>
            <a:off x="1952415" y="6101783"/>
            <a:ext cx="8891462" cy="513112"/>
          </a:xfrm>
          <a:prstGeom prst="rect">
            <a:avLst/>
          </a:prstGeom>
        </p:spPr>
        <p:txBody>
          <a:bodyPr vert="horz" wrap="square" lIns="0" tIns="22438" rIns="0" bIns="0" rtlCol="0">
            <a:spAutoFit/>
          </a:bodyPr>
          <a:lstStyle/>
          <a:p>
            <a:pPr marL="10931" marR="5178" algn="just">
              <a:spcBef>
                <a:spcPts val="5"/>
              </a:spcBef>
              <a:tabLst>
                <a:tab pos="182949" algn="l"/>
              </a:tabLst>
            </a:pP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The train’s indoor hub, named after the </a:t>
            </a:r>
            <a:r>
              <a:rPr lang="en-US" sz="1050" spc="-5" dirty="0" err="1">
                <a:solidFill>
                  <a:srgbClr val="FFFFFF"/>
                </a:solidFill>
                <a:latin typeface="Verdana"/>
                <a:cs typeface="Verdana"/>
              </a:rPr>
              <a:t>Maca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 root, sports an elegant grand piano. It draws guests in with the promise of live music and the occasional sing-along. At the opposite end of the carriage to 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bar is a public lavatory. </a:t>
            </a:r>
            <a:endParaRPr lang="en-US" sz="1050" spc="-5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10931" marR="5178" algn="just">
              <a:spcBef>
                <a:spcPts val="5"/>
              </a:spcBef>
              <a:tabLst>
                <a:tab pos="182949" algn="l"/>
              </a:tabLst>
            </a:pP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20 </a:t>
            </a:r>
            <a:r>
              <a:rPr lang="en-US" sz="1050" spc="-5" dirty="0" err="1" smtClean="0">
                <a:solidFill>
                  <a:srgbClr val="FFFFFF"/>
                </a:solidFill>
                <a:latin typeface="Verdana"/>
                <a:cs typeface="Verdana"/>
              </a:rPr>
              <a:t>pax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s-PE" sz="1050" spc="-9" dirty="0" err="1">
                <a:solidFill>
                  <a:srgbClr val="FFFFFF"/>
                </a:solidFill>
                <a:latin typeface="Verdana"/>
                <a:cs typeface="Verdana"/>
              </a:rPr>
              <a:t>comfortable</a:t>
            </a:r>
            <a:r>
              <a:rPr lang="es-PE" sz="1050" spc="-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s-PE" sz="1050" spc="-5" dirty="0" err="1" smtClean="0">
                <a:solidFill>
                  <a:srgbClr val="FFFFFF"/>
                </a:solidFill>
                <a:latin typeface="Verdana"/>
                <a:cs typeface="Verdana"/>
              </a:rPr>
              <a:t>seating</a:t>
            </a:r>
            <a:r>
              <a:rPr lang="es-PE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, 8 </a:t>
            </a:r>
            <a:r>
              <a:rPr lang="es-PE" sz="1050" spc="-5" dirty="0" err="1" smtClean="0">
                <a:solidFill>
                  <a:srgbClr val="FFFFFF"/>
                </a:solidFill>
                <a:latin typeface="Verdana"/>
                <a:cs typeface="Verdana"/>
              </a:rPr>
              <a:t>pax</a:t>
            </a:r>
            <a:r>
              <a:rPr lang="es-PE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s-PE" sz="1050" dirty="0">
                <a:solidFill>
                  <a:srgbClr val="FFFFFF"/>
                </a:solidFill>
                <a:latin typeface="Verdana"/>
                <a:cs typeface="Verdana"/>
              </a:rPr>
              <a:t>casual </a:t>
            </a:r>
            <a:r>
              <a:rPr lang="es-PE" sz="1050" dirty="0" err="1" smtClean="0">
                <a:solidFill>
                  <a:srgbClr val="FFFFFF"/>
                </a:solidFill>
                <a:latin typeface="Verdana"/>
                <a:cs typeface="Verdana"/>
              </a:rPr>
              <a:t>seating</a:t>
            </a:r>
            <a:r>
              <a:rPr lang="es-PE" sz="1050" dirty="0" smtClean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lang="en-US" sz="105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0700" y="6019800"/>
            <a:ext cx="4495800" cy="63723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Lounge Car.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  <a:p>
            <a:pPr marL="11506">
              <a:spcBef>
                <a:spcPts val="86"/>
              </a:spcBef>
            </a:pPr>
            <a:endParaRPr sz="1993" dirty="0"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6524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594" b="14879"/>
          <a:stretch/>
        </p:blipFill>
        <p:spPr bwMode="auto">
          <a:xfrm>
            <a:off x="-12700" y="-76200"/>
            <a:ext cx="12292033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907"/>
          <a:stretch/>
        </p:blipFill>
        <p:spPr>
          <a:xfrm rot="5400000">
            <a:off x="4128196" y="-1421704"/>
            <a:ext cx="4114800" cy="12444608"/>
          </a:xfrm>
          <a:prstGeom prst="rect">
            <a:avLst/>
          </a:prstGeom>
          <a:effectLst/>
        </p:spPr>
      </p:pic>
      <p:sp>
        <p:nvSpPr>
          <p:cNvPr id="3" name="object 3"/>
          <p:cNvSpPr txBox="1"/>
          <p:nvPr/>
        </p:nvSpPr>
        <p:spPr>
          <a:xfrm>
            <a:off x="2959099" y="6025583"/>
            <a:ext cx="7884777" cy="507405"/>
          </a:xfrm>
          <a:prstGeom prst="rect">
            <a:avLst/>
          </a:prstGeom>
        </p:spPr>
        <p:txBody>
          <a:bodyPr vert="horz" wrap="square" lIns="0" tIns="22438" rIns="0" bIns="0" rtlCol="0">
            <a:spAutoFit/>
          </a:bodyPr>
          <a:lstStyle/>
          <a:p>
            <a:pPr marL="10931" marR="5178" algn="just">
              <a:spcBef>
                <a:spcPts val="5"/>
              </a:spcBef>
              <a:tabLst>
                <a:tab pos="182949" algn="l"/>
              </a:tabLst>
            </a:pP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The ultimate 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spot to unwind and let the world pass you by. E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njoy 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the enchanting views while sipping on a </a:t>
            </a:r>
            <a:r>
              <a:rPr lang="en-US" sz="1050" spc="-5" dirty="0" err="1">
                <a:solidFill>
                  <a:srgbClr val="FFFFFF"/>
                </a:solidFill>
                <a:latin typeface="Verdana"/>
                <a:cs typeface="Verdana"/>
              </a:rPr>
              <a:t>Pisco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 Sour from the bar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.</a:t>
            </a:r>
          </a:p>
          <a:p>
            <a:pPr marL="10931" marR="5178" algn="just">
              <a:spcBef>
                <a:spcPts val="5"/>
              </a:spcBef>
              <a:tabLst>
                <a:tab pos="182949" algn="l"/>
              </a:tabLst>
            </a:pPr>
            <a:r>
              <a:rPr lang="es-PE" sz="1050" dirty="0" err="1" smtClean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s-PE" sz="1050" spc="-9" dirty="0" err="1" smtClean="0">
                <a:solidFill>
                  <a:srgbClr val="FFFFFF"/>
                </a:solidFill>
                <a:latin typeface="Verdana"/>
                <a:cs typeface="Verdana"/>
              </a:rPr>
              <a:t>nclosed</a:t>
            </a:r>
            <a:r>
              <a:rPr lang="es-PE" sz="1050" spc="77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s-PE" sz="1050" spc="-5" dirty="0" err="1" smtClean="0">
                <a:solidFill>
                  <a:srgbClr val="FFFFFF"/>
                </a:solidFill>
                <a:latin typeface="Verdana"/>
                <a:cs typeface="Verdana"/>
              </a:rPr>
              <a:t>saloon</a:t>
            </a:r>
            <a:r>
              <a:rPr lang="es-PE" sz="1050" spc="68" dirty="0" smtClean="0">
                <a:solidFill>
                  <a:srgbClr val="FFFFFF"/>
                </a:solidFill>
                <a:latin typeface="Verdana"/>
                <a:cs typeface="Verdana"/>
              </a:rPr>
              <a:t>: 1</a:t>
            </a:r>
            <a:r>
              <a:rPr lang="es-PE" sz="1050" dirty="0" smtClean="0">
                <a:solidFill>
                  <a:srgbClr val="FFFFFF"/>
                </a:solidFill>
                <a:latin typeface="Verdana"/>
                <a:cs typeface="Verdana"/>
              </a:rPr>
              <a:t>8 </a:t>
            </a:r>
            <a:r>
              <a:rPr lang="es-PE" sz="1050" dirty="0" err="1" smtClean="0">
                <a:solidFill>
                  <a:srgbClr val="FFFFFF"/>
                </a:solidFill>
                <a:latin typeface="Verdana"/>
                <a:cs typeface="Verdana"/>
              </a:rPr>
              <a:t>pax</a:t>
            </a:r>
            <a:r>
              <a:rPr lang="es-PE" sz="10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s-PE" sz="1050" dirty="0" smtClean="0">
                <a:solidFill>
                  <a:srgbClr val="FFFFFF"/>
                </a:solidFill>
                <a:latin typeface="Verdana"/>
                <a:cs typeface="Verdana"/>
              </a:rPr>
              <a:t>/  </a:t>
            </a:r>
            <a:r>
              <a:rPr lang="es-PE" sz="105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es-PE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lang="es-PE" sz="1050" dirty="0" smtClean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lang="es-PE" sz="1050" spc="72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s-PE" sz="1050" spc="-5" dirty="0" err="1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es-PE" sz="1050" dirty="0" err="1">
                <a:solidFill>
                  <a:srgbClr val="FFFFFF"/>
                </a:solidFill>
                <a:latin typeface="Verdana"/>
                <a:cs typeface="Verdana"/>
              </a:rPr>
              <a:t>eck</a:t>
            </a:r>
            <a:r>
              <a:rPr lang="es-PE" sz="1050" spc="82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s-PE" sz="1050" dirty="0" smtClean="0">
                <a:solidFill>
                  <a:srgbClr val="FFFFFF"/>
                </a:solidFill>
                <a:latin typeface="Verdana"/>
                <a:cs typeface="Verdana"/>
              </a:rPr>
              <a:t>ár</a:t>
            </a:r>
            <a:r>
              <a:rPr lang="es-PE" sz="1050" spc="5" dirty="0" smtClean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s-PE" sz="1050" dirty="0" smtClean="0">
                <a:solidFill>
                  <a:srgbClr val="FFFFFF"/>
                </a:solidFill>
                <a:latin typeface="Verdana"/>
                <a:cs typeface="Verdana"/>
              </a:rPr>
              <a:t>a: 8 </a:t>
            </a:r>
            <a:r>
              <a:rPr lang="es-PE" sz="1050" dirty="0" err="1" smtClean="0">
                <a:solidFill>
                  <a:srgbClr val="FFFFFF"/>
                </a:solidFill>
                <a:latin typeface="Verdana"/>
                <a:cs typeface="Verdana"/>
              </a:rPr>
              <a:t>pax</a:t>
            </a:r>
            <a:r>
              <a:rPr lang="es-PE" sz="105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s-PE" sz="1050" dirty="0" err="1" smtClean="0">
                <a:solidFill>
                  <a:srgbClr val="FFFFFF"/>
                </a:solidFill>
                <a:latin typeface="Verdana"/>
                <a:cs typeface="Verdana"/>
              </a:rPr>
              <a:t>seating</a:t>
            </a:r>
            <a:r>
              <a:rPr lang="es-PE" sz="1050" dirty="0" smtClean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lang="es-PE" sz="1050" spc="72" dirty="0" smtClean="0">
                <a:solidFill>
                  <a:srgbClr val="FFFFFF"/>
                </a:solidFill>
                <a:latin typeface="Verdana"/>
                <a:cs typeface="Verdana"/>
              </a:rPr>
              <a:t> 20 </a:t>
            </a:r>
            <a:r>
              <a:rPr lang="es-PE" sz="1050" spc="72" dirty="0" err="1" smtClean="0">
                <a:solidFill>
                  <a:srgbClr val="FFFFFF"/>
                </a:solidFill>
                <a:latin typeface="Verdana"/>
                <a:cs typeface="Verdana"/>
              </a:rPr>
              <a:t>pax</a:t>
            </a:r>
            <a:r>
              <a:rPr lang="es-PE" sz="1050" spc="72" dirty="0" smtClean="0">
                <a:solidFill>
                  <a:srgbClr val="FFFFFF"/>
                </a:solidFill>
                <a:latin typeface="Verdana"/>
                <a:cs typeface="Verdana"/>
              </a:rPr>
              <a:t> standing.</a:t>
            </a:r>
            <a:endParaRPr lang="en-US" sz="105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0700" y="5943600"/>
            <a:ext cx="4495800" cy="63723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Observation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Bar Car.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  <a:p>
            <a:pPr marL="11506">
              <a:spcBef>
                <a:spcPts val="86"/>
              </a:spcBef>
            </a:pPr>
            <a:endParaRPr sz="1993" dirty="0"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267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 r="22451"/>
          <a:stretch/>
        </p:blipFill>
        <p:spPr>
          <a:xfrm>
            <a:off x="6235700" y="-137869"/>
            <a:ext cx="6019800" cy="691495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t="7809" r="-369" b="19705"/>
          <a:stretch/>
        </p:blipFill>
        <p:spPr>
          <a:xfrm>
            <a:off x="-65068" y="-158463"/>
            <a:ext cx="6453167" cy="70164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907"/>
          <a:stretch/>
        </p:blipFill>
        <p:spPr>
          <a:xfrm rot="5400000">
            <a:off x="4128196" y="-1421704"/>
            <a:ext cx="4114800" cy="12444608"/>
          </a:xfrm>
          <a:prstGeom prst="rect">
            <a:avLst/>
          </a:prstGeom>
          <a:effectLst/>
        </p:spPr>
      </p:pic>
      <p:sp>
        <p:nvSpPr>
          <p:cNvPr id="5" name="object 5"/>
          <p:cNvSpPr txBox="1"/>
          <p:nvPr/>
        </p:nvSpPr>
        <p:spPr>
          <a:xfrm>
            <a:off x="520700" y="5943600"/>
            <a:ext cx="4495800" cy="63723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Observation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Bar Car.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  <a:p>
            <a:pPr marL="11506">
              <a:spcBef>
                <a:spcPts val="86"/>
              </a:spcBef>
            </a:pPr>
            <a:endParaRPr sz="1993" dirty="0"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39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g.belmond.com/f_auto/t_2580x3219/photos/aep/aep-din-restaurant-food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 b="6356"/>
          <a:stretch/>
        </p:blipFill>
        <p:spPr bwMode="auto">
          <a:xfrm>
            <a:off x="-56335" y="-76200"/>
            <a:ext cx="6130583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img.belmond.com/f_auto/t_2580x3219/photos/aep/aep-din-restaurant-food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6074248" y="0"/>
            <a:ext cx="6107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907"/>
          <a:stretch/>
        </p:blipFill>
        <p:spPr>
          <a:xfrm rot="5400000">
            <a:off x="4128196" y="-1421704"/>
            <a:ext cx="4114800" cy="12444608"/>
          </a:xfrm>
          <a:prstGeom prst="rect">
            <a:avLst/>
          </a:prstGeom>
          <a:effectLst/>
        </p:spPr>
      </p:pic>
      <p:sp>
        <p:nvSpPr>
          <p:cNvPr id="5" name="object 5"/>
          <p:cNvSpPr txBox="1"/>
          <p:nvPr/>
        </p:nvSpPr>
        <p:spPr>
          <a:xfrm>
            <a:off x="520700" y="5943600"/>
            <a:ext cx="4495800" cy="63723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Gastronomy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on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board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  <a:p>
            <a:pPr marL="11506">
              <a:spcBef>
                <a:spcPts val="86"/>
              </a:spcBef>
            </a:pPr>
            <a:endParaRPr sz="1993" dirty="0"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759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6"/>
          <a:stretch/>
        </p:blipFill>
        <p:spPr>
          <a:xfrm>
            <a:off x="-25400" y="-13860"/>
            <a:ext cx="12280900" cy="70242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4500" y="4120461"/>
            <a:ext cx="7718701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4380" algn="l"/>
              </a:tabLst>
            </a:pPr>
            <a:r>
              <a:rPr lang="fr-FR" sz="5900" b="1" spc="20" dirty="0">
                <a:solidFill>
                  <a:schemeClr val="bg1"/>
                </a:solidFill>
                <a:latin typeface="Trebuchet MS" panose="020B0603020202020204" pitchFamily="34" charset="0"/>
                <a:cs typeface="Arial"/>
              </a:rPr>
              <a:t>Andean Explorer</a:t>
            </a:r>
            <a:r>
              <a:rPr lang="fr-FR" sz="5900" spc="2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endParaRPr lang="fr-FR" sz="5900" spc="2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4" name="object 12"/>
          <p:cNvSpPr/>
          <p:nvPr/>
        </p:nvSpPr>
        <p:spPr>
          <a:xfrm>
            <a:off x="11491443" y="6634820"/>
            <a:ext cx="64720" cy="64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3"/>
          <p:cNvSpPr/>
          <p:nvPr/>
        </p:nvSpPr>
        <p:spPr>
          <a:xfrm>
            <a:off x="11959263" y="6634820"/>
            <a:ext cx="64719" cy="64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4"/>
          <p:cNvSpPr/>
          <p:nvPr/>
        </p:nvSpPr>
        <p:spPr>
          <a:xfrm>
            <a:off x="11491443" y="6451220"/>
            <a:ext cx="64720" cy="647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5"/>
          <p:cNvSpPr/>
          <p:nvPr/>
        </p:nvSpPr>
        <p:spPr>
          <a:xfrm>
            <a:off x="11959263" y="6249621"/>
            <a:ext cx="64719" cy="64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6"/>
          <p:cNvSpPr/>
          <p:nvPr/>
        </p:nvSpPr>
        <p:spPr>
          <a:xfrm>
            <a:off x="11959263" y="6451220"/>
            <a:ext cx="64719" cy="64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7"/>
          <p:cNvSpPr/>
          <p:nvPr/>
        </p:nvSpPr>
        <p:spPr>
          <a:xfrm>
            <a:off x="11959263" y="6066022"/>
            <a:ext cx="64719" cy="64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8"/>
          <p:cNvSpPr/>
          <p:nvPr/>
        </p:nvSpPr>
        <p:spPr>
          <a:xfrm>
            <a:off x="11262515" y="6634822"/>
            <a:ext cx="64719" cy="647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/>
          <p:nvPr/>
        </p:nvSpPr>
        <p:spPr>
          <a:xfrm>
            <a:off x="11730330" y="6634820"/>
            <a:ext cx="64720" cy="647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0"/>
          <p:cNvSpPr/>
          <p:nvPr/>
        </p:nvSpPr>
        <p:spPr>
          <a:xfrm>
            <a:off x="11730330" y="6249621"/>
            <a:ext cx="64720" cy="647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1"/>
          <p:cNvSpPr/>
          <p:nvPr/>
        </p:nvSpPr>
        <p:spPr>
          <a:xfrm>
            <a:off x="11730330" y="6451220"/>
            <a:ext cx="64720" cy="647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ángulo 6"/>
          <p:cNvSpPr/>
          <p:nvPr/>
        </p:nvSpPr>
        <p:spPr>
          <a:xfrm>
            <a:off x="444500" y="5949167"/>
            <a:ext cx="2444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600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Puno – Cusco -</a:t>
            </a:r>
            <a:r>
              <a:rPr lang="es-PE" sz="1600" spc="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600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Arequipa</a:t>
            </a:r>
            <a:endParaRPr lang="es-P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68300" y="4806315"/>
            <a:ext cx="5692264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4380" algn="l"/>
              </a:tabLst>
            </a:pPr>
            <a:r>
              <a:rPr lang="fr-FR" sz="5800" spc="20" dirty="0">
                <a:solidFill>
                  <a:schemeClr val="bg1"/>
                </a:solidFill>
                <a:latin typeface="Arial"/>
                <a:cs typeface="Arial"/>
              </a:rPr>
              <a:t>A Belmond Train</a:t>
            </a:r>
            <a:endParaRPr lang="fr-FR" sz="5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98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1"/>
          <a:stretch/>
        </p:blipFill>
        <p:spPr>
          <a:xfrm>
            <a:off x="-98645" y="-76200"/>
            <a:ext cx="12377977" cy="7010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907"/>
          <a:stretch/>
        </p:blipFill>
        <p:spPr>
          <a:xfrm rot="5400000">
            <a:off x="5233096" y="-316804"/>
            <a:ext cx="1905000" cy="12444608"/>
          </a:xfrm>
          <a:prstGeom prst="rect">
            <a:avLst/>
          </a:prstGeom>
          <a:effectLst/>
        </p:spPr>
      </p:pic>
      <p:sp>
        <p:nvSpPr>
          <p:cNvPr id="3" name="object 3"/>
          <p:cNvSpPr txBox="1"/>
          <p:nvPr/>
        </p:nvSpPr>
        <p:spPr>
          <a:xfrm>
            <a:off x="1130301" y="6025583"/>
            <a:ext cx="9713576" cy="668988"/>
          </a:xfrm>
          <a:prstGeom prst="rect">
            <a:avLst/>
          </a:prstGeom>
        </p:spPr>
        <p:txBody>
          <a:bodyPr vert="horz" wrap="square" lIns="0" tIns="22438" rIns="0" bIns="0" rtlCol="0">
            <a:spAutoFit/>
          </a:bodyPr>
          <a:lstStyle/>
          <a:p>
            <a:pPr marL="10931" marR="5178" algn="just">
              <a:spcBef>
                <a:spcPts val="5"/>
              </a:spcBef>
              <a:tabLst>
                <a:tab pos="182949" algn="l"/>
              </a:tabLst>
            </a:pP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Unwind in our sumptuous </a:t>
            </a:r>
            <a:r>
              <a:rPr lang="en-US" sz="1050" spc="-5" dirty="0" err="1">
                <a:solidFill>
                  <a:srgbClr val="FFFFFF"/>
                </a:solidFill>
                <a:latin typeface="Verdana"/>
                <a:cs typeface="Verdana"/>
              </a:rPr>
              <a:t>Picaflor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 Spa Car and enjoy  luxurious treatments as you glide through  spectacular Andean landscapes. Choose from an  exceptional menu of therapies specially selected to  enhance your Peruvian. </a:t>
            </a:r>
            <a:endParaRPr lang="en-US" sz="1050" spc="-5" dirty="0" smtClean="0">
              <a:solidFill>
                <a:srgbClr val="FFFFFF"/>
              </a:solidFill>
              <a:latin typeface="Verdana"/>
              <a:cs typeface="Verdana"/>
            </a:endParaRPr>
          </a:p>
          <a:p>
            <a:pPr marL="10931" marR="5178" algn="just">
              <a:spcBef>
                <a:spcPts val="5"/>
              </a:spcBef>
              <a:tabLst>
                <a:tab pos="182949" algn="l"/>
              </a:tabLst>
            </a:pP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Please 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note: Our spa service is currently 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suspended.</a:t>
            </a:r>
          </a:p>
          <a:p>
            <a:pPr marL="10931" marR="5178" algn="just">
              <a:spcBef>
                <a:spcPts val="5"/>
              </a:spcBef>
              <a:tabLst>
                <a:tab pos="182949" algn="l"/>
              </a:tabLst>
            </a:pPr>
            <a:endParaRPr lang="en-US" sz="105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0700" y="5943600"/>
            <a:ext cx="4495800" cy="63723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Spa.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  <a:p>
            <a:pPr marL="11506">
              <a:spcBef>
                <a:spcPts val="86"/>
              </a:spcBef>
            </a:pPr>
            <a:endParaRPr sz="1993" dirty="0"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7904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>
            <a:off x="-48364" y="-74005"/>
            <a:ext cx="12214964" cy="700820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907"/>
          <a:stretch/>
        </p:blipFill>
        <p:spPr>
          <a:xfrm rot="5400000">
            <a:off x="5200650" y="-107950"/>
            <a:ext cx="1600200" cy="12331700"/>
          </a:xfrm>
          <a:prstGeom prst="rect">
            <a:avLst/>
          </a:prstGeom>
          <a:effectLst/>
        </p:spPr>
      </p:pic>
      <p:sp>
        <p:nvSpPr>
          <p:cNvPr id="3" name="object 3"/>
          <p:cNvSpPr txBox="1"/>
          <p:nvPr/>
        </p:nvSpPr>
        <p:spPr>
          <a:xfrm>
            <a:off x="2578100" y="6005362"/>
            <a:ext cx="8153400" cy="507405"/>
          </a:xfrm>
          <a:prstGeom prst="rect">
            <a:avLst/>
          </a:prstGeom>
        </p:spPr>
        <p:txBody>
          <a:bodyPr vert="horz" wrap="square" lIns="0" tIns="22438" rIns="0" bIns="0" rtlCol="0">
            <a:spAutoFit/>
          </a:bodyPr>
          <a:lstStyle/>
          <a:p>
            <a:pPr marL="10931" marR="5178" algn="just">
              <a:spcBef>
                <a:spcPts val="5"/>
              </a:spcBef>
              <a:tabLst>
                <a:tab pos="182949" algn="l"/>
              </a:tabLst>
            </a:pP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In contrast to the striking landscape that glides past, each twin or double cabin offers a soothing blend of signature Peruvian accents and in-built oxygen for additional comfort at high altitudes. Hand-woven fabrics and soft, Alpaca-style textures invite a leisurely rest. An </a:t>
            </a:r>
            <a:r>
              <a:rPr lang="en-US" sz="1050" spc="-5" dirty="0" err="1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 suite bathroom and shower permit luxurious bathing––even at 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4,000ft.</a:t>
            </a:r>
            <a:endParaRPr lang="en-US" sz="1050" spc="-5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0700" y="5943600"/>
            <a:ext cx="4495800" cy="63723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Accommodation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  <a:p>
            <a:pPr marL="11506">
              <a:spcBef>
                <a:spcPts val="86"/>
              </a:spcBef>
            </a:pPr>
            <a:endParaRPr sz="1993" dirty="0"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2321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22769" r="-104" b="2719"/>
          <a:stretch/>
        </p:blipFill>
        <p:spPr>
          <a:xfrm>
            <a:off x="0" y="-12526"/>
            <a:ext cx="12242442" cy="69415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907"/>
          <a:stretch/>
        </p:blipFill>
        <p:spPr>
          <a:xfrm rot="5400000">
            <a:off x="5200650" y="-107950"/>
            <a:ext cx="1600200" cy="12331700"/>
          </a:xfrm>
          <a:prstGeom prst="rect">
            <a:avLst/>
          </a:prstGeom>
          <a:effectLst/>
        </p:spPr>
      </p:pic>
      <p:sp>
        <p:nvSpPr>
          <p:cNvPr id="3" name="object 3"/>
          <p:cNvSpPr txBox="1"/>
          <p:nvPr/>
        </p:nvSpPr>
        <p:spPr>
          <a:xfrm>
            <a:off x="2578100" y="6005362"/>
            <a:ext cx="8153400" cy="345823"/>
          </a:xfrm>
          <a:prstGeom prst="rect">
            <a:avLst/>
          </a:prstGeom>
        </p:spPr>
        <p:txBody>
          <a:bodyPr vert="horz" wrap="square" lIns="0" tIns="22438" rIns="0" bIns="0" rtlCol="0">
            <a:spAutoFit/>
          </a:bodyPr>
          <a:lstStyle/>
          <a:p>
            <a:pPr marL="10931" marR="5178" algn="just">
              <a:spcBef>
                <a:spcPts val="5"/>
              </a:spcBef>
              <a:tabLst>
                <a:tab pos="182949" algn="l"/>
              </a:tabLst>
            </a:pP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The Andean Explorer has three cabin types:</a:t>
            </a:r>
          </a:p>
          <a:p>
            <a:pPr marL="10931" marR="5178" algn="just">
              <a:spcBef>
                <a:spcPts val="5"/>
              </a:spcBef>
              <a:tabLst>
                <a:tab pos="182949" algn="l"/>
              </a:tabLst>
            </a:pP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Suite Cabins, Twin 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Bed </a:t>
            </a:r>
            <a:r>
              <a:rPr lang="en-US" sz="1050" spc="-5" dirty="0" smtClean="0">
                <a:solidFill>
                  <a:srgbClr val="FFFFFF"/>
                </a:solidFill>
                <a:latin typeface="Verdana"/>
                <a:cs typeface="Verdana"/>
              </a:rPr>
              <a:t>Cabins and Bunk </a:t>
            </a:r>
            <a:r>
              <a:rPr lang="en-US" sz="1050" spc="-5" dirty="0">
                <a:solidFill>
                  <a:srgbClr val="FFFFFF"/>
                </a:solidFill>
                <a:latin typeface="Verdana"/>
                <a:cs typeface="Verdana"/>
              </a:rPr>
              <a:t>Bed Cabins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0700" y="5943600"/>
            <a:ext cx="4495800" cy="63723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Accommodation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  <a:p>
            <a:pPr marL="11506">
              <a:spcBef>
                <a:spcPts val="86"/>
              </a:spcBef>
            </a:pPr>
            <a:endParaRPr sz="1993" dirty="0"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82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 b="10293"/>
          <a:stretch/>
        </p:blipFill>
        <p:spPr>
          <a:xfrm>
            <a:off x="-153738" y="-76201"/>
            <a:ext cx="12320337" cy="708660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0700" y="5943600"/>
            <a:ext cx="4495800" cy="31772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err="1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Bunk</a:t>
            </a:r>
            <a:r>
              <a:rPr lang="es-PE" sz="1993" spc="-5" dirty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es-PE" sz="1993" spc="-5" dirty="0" err="1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Bed</a:t>
            </a:r>
            <a:r>
              <a:rPr lang="es-PE" sz="1993" spc="-5" dirty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Cabin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642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12634" r="-104" b="731"/>
          <a:stretch/>
        </p:blipFill>
        <p:spPr>
          <a:xfrm>
            <a:off x="0" y="-228599"/>
            <a:ext cx="12166600" cy="73152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0700" y="5943600"/>
            <a:ext cx="4495800" cy="31772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Twin </a:t>
            </a:r>
            <a:r>
              <a:rPr lang="es-PE" sz="1993" spc="-5" dirty="0" err="1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Bed</a:t>
            </a:r>
            <a:r>
              <a:rPr lang="es-PE" sz="1993" spc="-5" dirty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Cabin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858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3" b="9426"/>
          <a:stretch/>
        </p:blipFill>
        <p:spPr>
          <a:xfrm>
            <a:off x="0" y="-152400"/>
            <a:ext cx="12166600" cy="7162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0700" y="5943600"/>
            <a:ext cx="4495800" cy="31772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err="1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Deluxe</a:t>
            </a:r>
            <a:r>
              <a:rPr lang="es-PE" sz="1993" spc="-5" dirty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es-PE" sz="1993" spc="-5" dirty="0" err="1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Double</a:t>
            </a:r>
            <a:r>
              <a:rPr lang="es-PE" sz="1993" spc="-5" dirty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es-PE" sz="1993" spc="-5" dirty="0" err="1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Bed</a:t>
            </a:r>
            <a:r>
              <a:rPr lang="es-PE" sz="1993" spc="-5" dirty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 </a:t>
            </a: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Cabin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497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" b="12193"/>
          <a:stretch/>
        </p:blipFill>
        <p:spPr>
          <a:xfrm>
            <a:off x="-32754" y="-152401"/>
            <a:ext cx="12184284" cy="701040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0700" y="5943600"/>
            <a:ext cx="4495800" cy="31772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Bathroom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740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9"/>
          <a:stretch/>
        </p:blipFill>
        <p:spPr>
          <a:xfrm>
            <a:off x="-32754" y="-35401"/>
            <a:ext cx="12199353" cy="696960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0700" y="5943600"/>
            <a:ext cx="4495800" cy="317725"/>
          </a:xfrm>
          <a:prstGeom prst="rect">
            <a:avLst/>
          </a:prstGeom>
        </p:spPr>
        <p:txBody>
          <a:bodyPr vert="horz" wrap="square" lIns="0" tIns="10931" rIns="0" bIns="0" rtlCol="0">
            <a:spAutoFit/>
          </a:bodyPr>
          <a:lstStyle/>
          <a:p>
            <a:pPr marL="11506">
              <a:spcBef>
                <a:spcPts val="86"/>
              </a:spcBef>
            </a:pPr>
            <a:r>
              <a:rPr lang="es-PE" sz="1993" spc="-5" dirty="0" err="1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Bathroom</a:t>
            </a:r>
            <a:r>
              <a:rPr lang="es-PE" sz="1993" spc="-5" dirty="0" smtClean="0">
                <a:solidFill>
                  <a:srgbClr val="FFFFFF"/>
                </a:solidFill>
                <a:latin typeface="Trebuchet MS" panose="020B0603020202020204" pitchFamily="34" charset="0"/>
                <a:cs typeface="Verdana"/>
              </a:rPr>
              <a:t>.</a:t>
            </a:r>
            <a:endParaRPr lang="es-PE" sz="1993" spc="-5" dirty="0">
              <a:solidFill>
                <a:srgbClr val="FFFFFF"/>
              </a:solidFill>
              <a:latin typeface="Trebuchet MS" panose="020B0603020202020204" pitchFamily="34" charset="0"/>
              <a:cs typeface="Verdana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1262515" y="6066022"/>
            <a:ext cx="761467" cy="633517"/>
            <a:chOff x="11262515" y="6066022"/>
            <a:chExt cx="761467" cy="633517"/>
          </a:xfrm>
        </p:grpSpPr>
        <p:sp>
          <p:nvSpPr>
            <p:cNvPr id="9" name="object 12"/>
            <p:cNvSpPr/>
            <p:nvPr/>
          </p:nvSpPr>
          <p:spPr>
            <a:xfrm>
              <a:off x="11491443" y="6634820"/>
              <a:ext cx="64720" cy="647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/>
          </p:nvSpPr>
          <p:spPr>
            <a:xfrm>
              <a:off x="11959263" y="6634820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/>
          </p:nvSpPr>
          <p:spPr>
            <a:xfrm>
              <a:off x="11491443" y="6451220"/>
              <a:ext cx="64720" cy="647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/>
          </p:nvSpPr>
          <p:spPr>
            <a:xfrm>
              <a:off x="11959263" y="6249621"/>
              <a:ext cx="64719" cy="647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/>
          </p:nvSpPr>
          <p:spPr>
            <a:xfrm>
              <a:off x="11959263" y="6451220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/>
          </p:nvSpPr>
          <p:spPr>
            <a:xfrm>
              <a:off x="11959263" y="6066022"/>
              <a:ext cx="64719" cy="647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/>
          </p:nvSpPr>
          <p:spPr>
            <a:xfrm>
              <a:off x="11262515" y="6634822"/>
              <a:ext cx="64719" cy="647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/>
          </p:nvSpPr>
          <p:spPr>
            <a:xfrm>
              <a:off x="11730330" y="6634820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11730330" y="6249621"/>
              <a:ext cx="64720" cy="64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1730330" y="6451220"/>
              <a:ext cx="64720" cy="647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522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img.belmond.com/f_auto/t_2580x3219/photos/aep/aep-stf-steward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5854700" y="0"/>
            <a:ext cx="6351657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1482039"/>
            <a:ext cx="45720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PE" sz="4400" dirty="0" smtClean="0">
                <a:solidFill>
                  <a:srgbClr val="231F20"/>
                </a:solidFill>
              </a:rPr>
              <a:t>LET OUR WORK SPEAK FOR US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1067300" y="3337420"/>
            <a:ext cx="3352165" cy="255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solidFill>
                  <a:srgbClr val="231F20"/>
                </a:solidFill>
                <a:latin typeface="Arial"/>
                <a:cs typeface="Arial"/>
                <a:hlinkClick r:id="rId3"/>
              </a:rPr>
              <a:t>info@metropolitan-touring.com.pe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35" dirty="0">
                <a:solidFill>
                  <a:srgbClr val="231F20"/>
                </a:solidFill>
                <a:latin typeface="Arial"/>
                <a:cs typeface="Arial"/>
                <a:hlinkClick r:id="rId4"/>
              </a:rPr>
              <a:t>www.metropolitan-touring.com.pe</a:t>
            </a:r>
            <a:endParaRPr sz="1800">
              <a:latin typeface="Arial"/>
              <a:cs typeface="Arial"/>
            </a:endParaRPr>
          </a:p>
          <a:p>
            <a:pPr marL="12700" marR="762000">
              <a:lnSpc>
                <a:spcPts val="6000"/>
              </a:lnSpc>
              <a:spcBef>
                <a:spcPts val="580"/>
              </a:spcBef>
            </a:pP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/metropolitantouringperu  @metropolitantouringperu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" y="3320999"/>
            <a:ext cx="443936" cy="4289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4012552"/>
            <a:ext cx="443936" cy="4289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8630" y="4857755"/>
            <a:ext cx="216119" cy="4048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4268" y="5572861"/>
            <a:ext cx="404842" cy="4048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ndean Explorer luxury train - The Luxury Train Clu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928" b="1"/>
          <a:stretch/>
        </p:blipFill>
        <p:spPr bwMode="auto">
          <a:xfrm>
            <a:off x="672023" y="1545953"/>
            <a:ext cx="10829925" cy="40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531362"/>
            <a:ext cx="279400" cy="566420"/>
          </a:xfrm>
          <a:custGeom>
            <a:avLst/>
            <a:gdLst/>
            <a:ahLst/>
            <a:cxnLst/>
            <a:rect l="l" t="t" r="r" b="b"/>
            <a:pathLst>
              <a:path w="279400" h="566419">
                <a:moveTo>
                  <a:pt x="0" y="0"/>
                </a:moveTo>
                <a:lnTo>
                  <a:pt x="0" y="566278"/>
                </a:lnTo>
                <a:lnTo>
                  <a:pt x="41486" y="562930"/>
                </a:lnTo>
                <a:lnTo>
                  <a:pt x="85110" y="552188"/>
                </a:lnTo>
                <a:lnTo>
                  <a:pt x="125787" y="534997"/>
                </a:lnTo>
                <a:lnTo>
                  <a:pt x="162934" y="511942"/>
                </a:lnTo>
                <a:lnTo>
                  <a:pt x="195968" y="483606"/>
                </a:lnTo>
                <a:lnTo>
                  <a:pt x="224304" y="450573"/>
                </a:lnTo>
                <a:lnTo>
                  <a:pt x="247359" y="413426"/>
                </a:lnTo>
                <a:lnTo>
                  <a:pt x="264549" y="372749"/>
                </a:lnTo>
                <a:lnTo>
                  <a:pt x="275292" y="329125"/>
                </a:lnTo>
                <a:lnTo>
                  <a:pt x="279002" y="283139"/>
                </a:lnTo>
                <a:lnTo>
                  <a:pt x="275292" y="237155"/>
                </a:lnTo>
                <a:lnTo>
                  <a:pt x="264549" y="193533"/>
                </a:lnTo>
                <a:lnTo>
                  <a:pt x="247359" y="152857"/>
                </a:lnTo>
                <a:lnTo>
                  <a:pt x="224304" y="115709"/>
                </a:lnTo>
                <a:lnTo>
                  <a:pt x="195968" y="82675"/>
                </a:lnTo>
                <a:lnTo>
                  <a:pt x="162934" y="54338"/>
                </a:lnTo>
                <a:lnTo>
                  <a:pt x="125787" y="31282"/>
                </a:lnTo>
                <a:lnTo>
                  <a:pt x="85110" y="14090"/>
                </a:lnTo>
                <a:lnTo>
                  <a:pt x="41486" y="3347"/>
                </a:lnTo>
                <a:lnTo>
                  <a:pt x="0" y="0"/>
                </a:lnTo>
                <a:close/>
              </a:path>
            </a:pathLst>
          </a:custGeom>
          <a:solidFill>
            <a:srgbClr val="0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501948" y="6649262"/>
            <a:ext cx="64719" cy="64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01948" y="6465661"/>
            <a:ext cx="64719" cy="647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69778" y="6649262"/>
            <a:ext cx="64719" cy="64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969778" y="6264062"/>
            <a:ext cx="64719" cy="64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969778" y="6080462"/>
            <a:ext cx="64719" cy="647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69778" y="6465661"/>
            <a:ext cx="64719" cy="647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273018" y="6649263"/>
            <a:ext cx="64719" cy="64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740833" y="6649262"/>
            <a:ext cx="64720" cy="647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40833" y="6264062"/>
            <a:ext cx="64720" cy="647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40833" y="6465661"/>
            <a:ext cx="64720" cy="647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"/>
          <p:cNvSpPr txBox="1">
            <a:spLocks/>
          </p:cNvSpPr>
          <p:nvPr/>
        </p:nvSpPr>
        <p:spPr>
          <a:xfrm>
            <a:off x="444500" y="289547"/>
            <a:ext cx="7391400" cy="951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PE" sz="6100" b="1" kern="0" spc="114" dirty="0" err="1" smtClean="0">
                <a:solidFill>
                  <a:srgbClr val="005CA3"/>
                </a:solidFill>
                <a:latin typeface="Trebuchet MS" panose="020B0603020202020204" pitchFamily="34" charset="0"/>
              </a:rPr>
              <a:t>Andean</a:t>
            </a:r>
            <a:r>
              <a:rPr lang="es-PE" sz="6100" b="1" kern="0" spc="114" dirty="0" smtClean="0">
                <a:solidFill>
                  <a:srgbClr val="005CA3"/>
                </a:solidFill>
                <a:latin typeface="Trebuchet MS" panose="020B0603020202020204" pitchFamily="34" charset="0"/>
              </a:rPr>
              <a:t> Explorer</a:t>
            </a:r>
            <a:endParaRPr lang="es-PE" sz="6100" b="1" kern="0" dirty="0">
              <a:solidFill>
                <a:srgbClr val="005CA3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444499" y="1051547"/>
            <a:ext cx="2399973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PE" sz="5800" spc="-380" dirty="0" err="1" smtClean="0">
                <a:latin typeface="Arial"/>
                <a:cs typeface="Arial"/>
              </a:rPr>
              <a:t>Route</a:t>
            </a:r>
            <a:endParaRPr sz="5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3"/>
          <p:cNvSpPr/>
          <p:nvPr/>
        </p:nvSpPr>
        <p:spPr>
          <a:xfrm>
            <a:off x="444498" y="2044460"/>
            <a:ext cx="9144001" cy="4584054"/>
          </a:xfrm>
          <a:prstGeom prst="rect">
            <a:avLst/>
          </a:prstGeom>
          <a:blipFill>
            <a:blip r:embed="rId2" cstate="print"/>
            <a:srcRect/>
            <a:stretch>
              <a:fillRect t="-7142" b="-526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31362"/>
            <a:ext cx="279400" cy="566420"/>
          </a:xfrm>
          <a:custGeom>
            <a:avLst/>
            <a:gdLst/>
            <a:ahLst/>
            <a:cxnLst/>
            <a:rect l="l" t="t" r="r" b="b"/>
            <a:pathLst>
              <a:path w="279400" h="566419">
                <a:moveTo>
                  <a:pt x="0" y="0"/>
                </a:moveTo>
                <a:lnTo>
                  <a:pt x="0" y="566278"/>
                </a:lnTo>
                <a:lnTo>
                  <a:pt x="41486" y="562930"/>
                </a:lnTo>
                <a:lnTo>
                  <a:pt x="85110" y="552188"/>
                </a:lnTo>
                <a:lnTo>
                  <a:pt x="125787" y="534997"/>
                </a:lnTo>
                <a:lnTo>
                  <a:pt x="162934" y="511942"/>
                </a:lnTo>
                <a:lnTo>
                  <a:pt x="195968" y="483606"/>
                </a:lnTo>
                <a:lnTo>
                  <a:pt x="224304" y="450573"/>
                </a:lnTo>
                <a:lnTo>
                  <a:pt x="247359" y="413426"/>
                </a:lnTo>
                <a:lnTo>
                  <a:pt x="264549" y="372749"/>
                </a:lnTo>
                <a:lnTo>
                  <a:pt x="275292" y="329125"/>
                </a:lnTo>
                <a:lnTo>
                  <a:pt x="279002" y="283139"/>
                </a:lnTo>
                <a:lnTo>
                  <a:pt x="275292" y="237155"/>
                </a:lnTo>
                <a:lnTo>
                  <a:pt x="264549" y="193533"/>
                </a:lnTo>
                <a:lnTo>
                  <a:pt x="247359" y="152857"/>
                </a:lnTo>
                <a:lnTo>
                  <a:pt x="224304" y="115709"/>
                </a:lnTo>
                <a:lnTo>
                  <a:pt x="195968" y="82675"/>
                </a:lnTo>
                <a:lnTo>
                  <a:pt x="162934" y="54338"/>
                </a:lnTo>
                <a:lnTo>
                  <a:pt x="125787" y="31282"/>
                </a:lnTo>
                <a:lnTo>
                  <a:pt x="85110" y="14090"/>
                </a:lnTo>
                <a:lnTo>
                  <a:pt x="41486" y="3347"/>
                </a:lnTo>
                <a:lnTo>
                  <a:pt x="0" y="0"/>
                </a:lnTo>
                <a:close/>
              </a:path>
            </a:pathLst>
          </a:custGeom>
          <a:solidFill>
            <a:srgbClr val="0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501948" y="6649262"/>
            <a:ext cx="64719" cy="64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01948" y="6465661"/>
            <a:ext cx="64719" cy="64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969778" y="6649262"/>
            <a:ext cx="64719" cy="647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969778" y="6264062"/>
            <a:ext cx="64719" cy="647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969778" y="6080462"/>
            <a:ext cx="64719" cy="64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69778" y="6465661"/>
            <a:ext cx="64719" cy="64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273018" y="6649263"/>
            <a:ext cx="64719" cy="64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740833" y="6649262"/>
            <a:ext cx="64720" cy="647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40833" y="6264062"/>
            <a:ext cx="64720" cy="647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40833" y="6465661"/>
            <a:ext cx="64720" cy="647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"/>
          <p:cNvSpPr txBox="1">
            <a:spLocks/>
          </p:cNvSpPr>
          <p:nvPr/>
        </p:nvSpPr>
        <p:spPr>
          <a:xfrm>
            <a:off x="444500" y="289547"/>
            <a:ext cx="7391400" cy="951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PE" sz="6100" b="1" kern="0" spc="114" dirty="0" err="1" smtClean="0">
                <a:solidFill>
                  <a:srgbClr val="005CA3"/>
                </a:solidFill>
                <a:latin typeface="Trebuchet MS" panose="020B0603020202020204" pitchFamily="34" charset="0"/>
              </a:rPr>
              <a:t>Andean</a:t>
            </a:r>
            <a:r>
              <a:rPr lang="es-PE" sz="6100" b="1" kern="0" spc="114" dirty="0" smtClean="0">
                <a:solidFill>
                  <a:srgbClr val="005CA3"/>
                </a:solidFill>
                <a:latin typeface="Trebuchet MS" panose="020B0603020202020204" pitchFamily="34" charset="0"/>
              </a:rPr>
              <a:t> Explorer</a:t>
            </a:r>
            <a:endParaRPr lang="es-PE" sz="6100" b="1" kern="0" dirty="0">
              <a:solidFill>
                <a:srgbClr val="005CA3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444499" y="1051547"/>
            <a:ext cx="3657601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PE" sz="5800" spc="-380" dirty="0" err="1" smtClean="0">
                <a:latin typeface="Arial"/>
                <a:cs typeface="Arial"/>
              </a:rPr>
              <a:t>Journeys</a:t>
            </a:r>
            <a:endParaRPr sz="5800" dirty="0">
              <a:latin typeface="Arial"/>
              <a:cs typeface="Arial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9915235" y="2255738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423" y="0"/>
                </a:lnTo>
              </a:path>
            </a:pathLst>
          </a:custGeom>
          <a:ln w="38100">
            <a:solidFill>
              <a:srgbClr val="6CB8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9915235" y="2470621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423" y="0"/>
                </a:lnTo>
              </a:path>
            </a:pathLst>
          </a:custGeom>
          <a:ln w="38100">
            <a:solidFill>
              <a:srgbClr val="5BB5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6"/>
          <p:cNvSpPr/>
          <p:nvPr/>
        </p:nvSpPr>
        <p:spPr>
          <a:xfrm>
            <a:off x="9915235" y="2687029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423" y="0"/>
                </a:lnTo>
              </a:path>
            </a:pathLst>
          </a:custGeom>
          <a:ln w="38100">
            <a:solidFill>
              <a:srgbClr val="F075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"/>
          <p:cNvSpPr/>
          <p:nvPr/>
        </p:nvSpPr>
        <p:spPr>
          <a:xfrm>
            <a:off x="9915235" y="2903438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423" y="0"/>
                </a:lnTo>
              </a:path>
            </a:pathLst>
          </a:custGeom>
          <a:ln w="38100">
            <a:solidFill>
              <a:srgbClr val="C539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8"/>
          <p:cNvSpPr txBox="1"/>
          <p:nvPr/>
        </p:nvSpPr>
        <p:spPr>
          <a:xfrm>
            <a:off x="10208402" y="2044460"/>
            <a:ext cx="1358265" cy="94488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algn="just">
              <a:lnSpc>
                <a:spcPct val="135900"/>
              </a:lnSpc>
              <a:spcBef>
                <a:spcPts val="20"/>
              </a:spcBef>
            </a:pPr>
            <a:r>
              <a:rPr sz="1100" spc="-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Spirit </a:t>
            </a:r>
            <a:r>
              <a:rPr sz="11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100" spc="-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1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 </a:t>
            </a:r>
            <a:r>
              <a:rPr sz="1100" spc="-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Spirit </a:t>
            </a:r>
            <a:r>
              <a:rPr sz="11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100" spc="-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1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Andes  </a:t>
            </a:r>
            <a:r>
              <a:rPr sz="1100" spc="-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Peruvian</a:t>
            </a:r>
            <a:r>
              <a:rPr sz="1100" spc="-15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Highlands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610"/>
              </a:spcBef>
            </a:pPr>
            <a:r>
              <a:rPr sz="11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Andean</a:t>
            </a:r>
            <a:r>
              <a:rPr sz="1100" spc="-4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2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Plains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uede ser una imagen de lago, naturaleza, cielo y crepúscu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880658"/>
            <a:ext cx="6310465" cy="78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02701" y="299707"/>
            <a:ext cx="2808160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s-PE" spc="-235" dirty="0" err="1" smtClean="0"/>
              <a:t>Spirit</a:t>
            </a:r>
            <a:r>
              <a:rPr lang="es-PE" spc="-235" dirty="0" smtClean="0"/>
              <a:t> of</a:t>
            </a:r>
            <a:endParaRPr spc="-235" dirty="0"/>
          </a:p>
        </p:txBody>
      </p:sp>
      <p:sp>
        <p:nvSpPr>
          <p:cNvPr id="3" name="object 3"/>
          <p:cNvSpPr txBox="1"/>
          <p:nvPr/>
        </p:nvSpPr>
        <p:spPr>
          <a:xfrm>
            <a:off x="6200925" y="881219"/>
            <a:ext cx="5523015" cy="1474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8995" algn="r">
              <a:lnSpc>
                <a:spcPct val="100000"/>
              </a:lnSpc>
              <a:spcBef>
                <a:spcPts val="100"/>
              </a:spcBef>
            </a:pPr>
            <a:r>
              <a:rPr lang="es-PE" sz="5700" spc="-405" dirty="0" err="1">
                <a:latin typeface="Arial"/>
                <a:cs typeface="Arial"/>
              </a:rPr>
              <a:t>t</a:t>
            </a:r>
            <a:r>
              <a:rPr lang="es-PE" sz="5700" spc="-405" dirty="0" err="1" smtClean="0">
                <a:latin typeface="Arial"/>
                <a:cs typeface="Arial"/>
              </a:rPr>
              <a:t>he</a:t>
            </a:r>
            <a:r>
              <a:rPr lang="es-PE" sz="5700" spc="-405" dirty="0" smtClean="0">
                <a:latin typeface="Arial"/>
                <a:cs typeface="Arial"/>
              </a:rPr>
              <a:t> </a:t>
            </a:r>
            <a:r>
              <a:rPr lang="es-PE" sz="5700" spc="-405" dirty="0" err="1" smtClean="0">
                <a:latin typeface="Arial"/>
                <a:cs typeface="Arial"/>
              </a:rPr>
              <a:t>Water</a:t>
            </a:r>
            <a:endParaRPr sz="5700" dirty="0">
              <a:latin typeface="Arial"/>
              <a:cs typeface="Arial"/>
            </a:endParaRPr>
          </a:p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PE" dirty="0" err="1"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usco - Puno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84494" y="530999"/>
            <a:ext cx="283845" cy="567055"/>
          </a:xfrm>
          <a:custGeom>
            <a:avLst/>
            <a:gdLst/>
            <a:ahLst/>
            <a:cxnLst/>
            <a:rect l="l" t="t" r="r" b="b"/>
            <a:pathLst>
              <a:path w="283845" h="567055">
                <a:moveTo>
                  <a:pt x="283502" y="0"/>
                </a:moveTo>
                <a:lnTo>
                  <a:pt x="237515" y="3710"/>
                </a:lnTo>
                <a:lnTo>
                  <a:pt x="193891" y="14453"/>
                </a:lnTo>
                <a:lnTo>
                  <a:pt x="153214" y="31645"/>
                </a:lnTo>
                <a:lnTo>
                  <a:pt x="116067" y="54701"/>
                </a:lnTo>
                <a:lnTo>
                  <a:pt x="83034" y="83038"/>
                </a:lnTo>
                <a:lnTo>
                  <a:pt x="54698" y="116073"/>
                </a:lnTo>
                <a:lnTo>
                  <a:pt x="31643" y="153220"/>
                </a:lnTo>
                <a:lnTo>
                  <a:pt x="14452" y="193896"/>
                </a:lnTo>
                <a:lnTo>
                  <a:pt x="3710" y="237518"/>
                </a:lnTo>
                <a:lnTo>
                  <a:pt x="0" y="283502"/>
                </a:lnTo>
                <a:lnTo>
                  <a:pt x="3710" y="329488"/>
                </a:lnTo>
                <a:lnTo>
                  <a:pt x="14452" y="373112"/>
                </a:lnTo>
                <a:lnTo>
                  <a:pt x="31643" y="413789"/>
                </a:lnTo>
                <a:lnTo>
                  <a:pt x="54698" y="450936"/>
                </a:lnTo>
                <a:lnTo>
                  <a:pt x="83034" y="483970"/>
                </a:lnTo>
                <a:lnTo>
                  <a:pt x="116067" y="512306"/>
                </a:lnTo>
                <a:lnTo>
                  <a:pt x="153214" y="535361"/>
                </a:lnTo>
                <a:lnTo>
                  <a:pt x="193891" y="552551"/>
                </a:lnTo>
                <a:lnTo>
                  <a:pt x="237515" y="563293"/>
                </a:lnTo>
                <a:lnTo>
                  <a:pt x="283502" y="567004"/>
                </a:lnTo>
                <a:lnTo>
                  <a:pt x="283502" y="0"/>
                </a:lnTo>
                <a:close/>
              </a:path>
            </a:pathLst>
          </a:custGeom>
          <a:solidFill>
            <a:srgbClr val="0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Rectángulo 18"/>
          <p:cNvSpPr/>
          <p:nvPr/>
        </p:nvSpPr>
        <p:spPr>
          <a:xfrm>
            <a:off x="6910438" y="2741986"/>
            <a:ext cx="1937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n-US" b="1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1 - Tuesday</a:t>
            </a:r>
            <a:endParaRPr lang="en-US" b="1" dirty="0">
              <a:solidFill>
                <a:srgbClr val="005C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9578037" y="2743200"/>
            <a:ext cx="229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n-US" b="1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2 - </a:t>
            </a:r>
            <a:r>
              <a:rPr lang="en-US" b="1" dirty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b="1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ednesday</a:t>
            </a:r>
            <a:endParaRPr lang="en-US" b="1" dirty="0">
              <a:solidFill>
                <a:srgbClr val="005C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"/>
          <p:cNvSpPr txBox="1"/>
          <p:nvPr/>
        </p:nvSpPr>
        <p:spPr>
          <a:xfrm>
            <a:off x="6159500" y="3300768"/>
            <a:ext cx="1389633" cy="1940275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73660" marR="305435" algn="ctr"/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11:00     </a:t>
            </a:r>
            <a:r>
              <a:rPr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endParaRPr lang="es-PE" sz="1400" dirty="0" smtClean="0">
              <a:solidFill>
                <a:srgbClr val="0D51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12:30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13:55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15:30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17:45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19:00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19:30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23:30</a:t>
            </a:r>
          </a:p>
        </p:txBody>
      </p:sp>
      <p:sp>
        <p:nvSpPr>
          <p:cNvPr id="23" name="object 6"/>
          <p:cNvSpPr txBox="1"/>
          <p:nvPr/>
        </p:nvSpPr>
        <p:spPr>
          <a:xfrm>
            <a:off x="7271753" y="3271530"/>
            <a:ext cx="2323000" cy="5387372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45720" marR="387985">
              <a:spcBef>
                <a:spcPts val="5"/>
              </a:spcBef>
            </a:pP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Departure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Cusco,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Wanchaq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marR="387985">
              <a:spcBef>
                <a:spcPts val="5"/>
              </a:spcBef>
            </a:pP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Lunch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marR="387985">
              <a:spcBef>
                <a:spcPts val="5"/>
              </a:spcBef>
            </a:pP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Tour of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Raqchi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marR="387985">
              <a:spcBef>
                <a:spcPts val="5"/>
              </a:spcBef>
            </a:pP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tea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Tour of La Raya</a:t>
            </a:r>
          </a:p>
          <a:p>
            <a:pPr marL="45720" marR="387985">
              <a:spcBef>
                <a:spcPts val="5"/>
              </a:spcBef>
            </a:pP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Cocktails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marR="387985">
              <a:spcBef>
                <a:spcPts val="5"/>
              </a:spcBef>
            </a:pPr>
            <a:r>
              <a:rPr lang="it-IT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Arrive at Puno, </a:t>
            </a:r>
          </a:p>
          <a:p>
            <a:pPr marL="45720" marR="387985">
              <a:spcBef>
                <a:spcPts val="5"/>
              </a:spcBef>
            </a:pPr>
            <a:r>
              <a:rPr lang="it-IT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Titicaca Lake Station</a:t>
            </a:r>
          </a:p>
          <a:p>
            <a:pPr marL="45720" marR="387985">
              <a:spcBef>
                <a:spcPts val="5"/>
              </a:spcBef>
            </a:pPr>
            <a:endParaRPr lang="it-IT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Overnight stay at </a:t>
            </a:r>
            <a:r>
              <a:rPr lang="en-US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Puno,</a:t>
            </a:r>
            <a:endParaRPr lang="en-US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lang="en-US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Titicaca Lake 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</a:p>
          <a:p>
            <a:pPr marL="45720" marR="387985">
              <a:spcBef>
                <a:spcPts val="5"/>
              </a:spcBef>
            </a:pPr>
            <a:endParaRPr lang="it-IT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endParaRPr lang="es-PE" sz="1400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8960867" y="3505200"/>
            <a:ext cx="1389633" cy="2678938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73660" marR="305435" algn="r"/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06:00</a:t>
            </a: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660" marR="305435" algn="r"/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08:30</a:t>
            </a:r>
            <a:b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660" marR="305435" algn="r"/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</a:t>
            </a:r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  <a:p>
            <a:pPr marL="73660" marR="305435" algn="r"/>
            <a:endParaRPr lang="es-PE" sz="1400" spc="-10" dirty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660" marR="305435" algn="r"/>
            <a:endParaRPr lang="es-PE" sz="20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660" marR="305435" algn="r"/>
            <a:endParaRPr lang="es-PE" sz="1400" spc="-10" dirty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660" marR="305435" algn="r"/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15:45</a:t>
            </a:r>
          </a:p>
          <a:p>
            <a:pPr marL="73660" marR="305435" algn="r"/>
            <a:endParaRPr lang="es-PE" sz="1400" spc="-10" dirty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660" marR="305435" algn="r"/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16:00</a:t>
            </a:r>
          </a:p>
          <a:p>
            <a:pPr marL="73660" marR="305435" algn="r"/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16:50</a:t>
            </a:r>
          </a:p>
          <a:p>
            <a:pPr marL="73660" marR="305435" algn="r"/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19:30</a:t>
            </a:r>
          </a:p>
        </p:txBody>
      </p:sp>
      <p:sp>
        <p:nvSpPr>
          <p:cNvPr id="26" name="object 6"/>
          <p:cNvSpPr txBox="1"/>
          <p:nvPr/>
        </p:nvSpPr>
        <p:spPr>
          <a:xfrm>
            <a:off x="10200151" y="3505200"/>
            <a:ext cx="1968188" cy="2891817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boats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explore</a:t>
            </a:r>
            <a:endParaRPr lang="es-PE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Lake 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Titicaca Lake</a:t>
            </a:r>
            <a:endParaRPr lang="es-PE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lunch at  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Collata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Beach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Taquile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s-PE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Dance &amp;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artisanal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craft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displays</a:t>
            </a:r>
            <a:endParaRPr lang="es-PE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Arrive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back at 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Titicaca Lake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Depart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to Arequipa  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cocktails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endParaRPr lang="es-PE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Conector recto 33"/>
          <p:cNvCxnSpPr/>
          <p:nvPr/>
        </p:nvCxnSpPr>
        <p:spPr>
          <a:xfrm>
            <a:off x="9289952" y="2834135"/>
            <a:ext cx="0" cy="33078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9343575" y="3197423"/>
            <a:ext cx="22009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0175">
              <a:lnSpc>
                <a:spcPct val="100000"/>
              </a:lnSpc>
              <a:spcBef>
                <a:spcPts val="385"/>
              </a:spcBef>
            </a:pPr>
            <a:r>
              <a:rPr lang="es-PE" sz="1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Sunrise</a:t>
            </a:r>
            <a:r>
              <a:rPr lang="es-PE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at Titicaca</a:t>
            </a:r>
            <a:r>
              <a:rPr lang="es-PE" sz="1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Lake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uede ser una imagen de una o varias personas y personas de p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892" y="0"/>
            <a:ext cx="7070252" cy="705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02701" y="299707"/>
            <a:ext cx="2808160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s-PE" spc="-235" dirty="0" err="1" smtClean="0"/>
              <a:t>Spirit</a:t>
            </a:r>
            <a:r>
              <a:rPr lang="es-PE" spc="-235" dirty="0" smtClean="0"/>
              <a:t> of</a:t>
            </a:r>
            <a:endParaRPr spc="-235" dirty="0"/>
          </a:p>
        </p:txBody>
      </p:sp>
      <p:sp>
        <p:nvSpPr>
          <p:cNvPr id="3" name="object 3"/>
          <p:cNvSpPr txBox="1"/>
          <p:nvPr/>
        </p:nvSpPr>
        <p:spPr>
          <a:xfrm>
            <a:off x="6200925" y="881219"/>
            <a:ext cx="5523015" cy="1474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8995" algn="r">
              <a:lnSpc>
                <a:spcPct val="100000"/>
              </a:lnSpc>
              <a:spcBef>
                <a:spcPts val="100"/>
              </a:spcBef>
            </a:pPr>
            <a:r>
              <a:rPr lang="es-PE" sz="5700" spc="-405" dirty="0" err="1">
                <a:latin typeface="Arial"/>
                <a:cs typeface="Arial"/>
              </a:rPr>
              <a:t>t</a:t>
            </a:r>
            <a:r>
              <a:rPr lang="es-PE" sz="5700" spc="-405" dirty="0" err="1" smtClean="0">
                <a:latin typeface="Arial"/>
                <a:cs typeface="Arial"/>
              </a:rPr>
              <a:t>he</a:t>
            </a:r>
            <a:r>
              <a:rPr lang="es-PE" sz="5700" spc="-405" dirty="0" smtClean="0">
                <a:latin typeface="Arial"/>
                <a:cs typeface="Arial"/>
              </a:rPr>
              <a:t> Andes</a:t>
            </a:r>
            <a:endParaRPr sz="5700" dirty="0">
              <a:latin typeface="Arial"/>
              <a:cs typeface="Arial"/>
            </a:endParaRPr>
          </a:p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PE" dirty="0" err="1"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: Puno – Cusco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84494" y="530999"/>
            <a:ext cx="283845" cy="567055"/>
          </a:xfrm>
          <a:custGeom>
            <a:avLst/>
            <a:gdLst/>
            <a:ahLst/>
            <a:cxnLst/>
            <a:rect l="l" t="t" r="r" b="b"/>
            <a:pathLst>
              <a:path w="283845" h="567055">
                <a:moveTo>
                  <a:pt x="283502" y="0"/>
                </a:moveTo>
                <a:lnTo>
                  <a:pt x="237515" y="3710"/>
                </a:lnTo>
                <a:lnTo>
                  <a:pt x="193891" y="14453"/>
                </a:lnTo>
                <a:lnTo>
                  <a:pt x="153214" y="31645"/>
                </a:lnTo>
                <a:lnTo>
                  <a:pt x="116067" y="54701"/>
                </a:lnTo>
                <a:lnTo>
                  <a:pt x="83034" y="83038"/>
                </a:lnTo>
                <a:lnTo>
                  <a:pt x="54698" y="116073"/>
                </a:lnTo>
                <a:lnTo>
                  <a:pt x="31643" y="153220"/>
                </a:lnTo>
                <a:lnTo>
                  <a:pt x="14452" y="193896"/>
                </a:lnTo>
                <a:lnTo>
                  <a:pt x="3710" y="237518"/>
                </a:lnTo>
                <a:lnTo>
                  <a:pt x="0" y="283502"/>
                </a:lnTo>
                <a:lnTo>
                  <a:pt x="3710" y="329488"/>
                </a:lnTo>
                <a:lnTo>
                  <a:pt x="14452" y="373112"/>
                </a:lnTo>
                <a:lnTo>
                  <a:pt x="31643" y="413789"/>
                </a:lnTo>
                <a:lnTo>
                  <a:pt x="54698" y="450936"/>
                </a:lnTo>
                <a:lnTo>
                  <a:pt x="83034" y="483970"/>
                </a:lnTo>
                <a:lnTo>
                  <a:pt x="116067" y="512306"/>
                </a:lnTo>
                <a:lnTo>
                  <a:pt x="153214" y="535361"/>
                </a:lnTo>
                <a:lnTo>
                  <a:pt x="193891" y="552551"/>
                </a:lnTo>
                <a:lnTo>
                  <a:pt x="237515" y="563293"/>
                </a:lnTo>
                <a:lnTo>
                  <a:pt x="283502" y="567004"/>
                </a:lnTo>
                <a:lnTo>
                  <a:pt x="283502" y="0"/>
                </a:lnTo>
                <a:close/>
              </a:path>
            </a:pathLst>
          </a:custGeom>
          <a:solidFill>
            <a:srgbClr val="0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Rectángulo 18"/>
          <p:cNvSpPr/>
          <p:nvPr/>
        </p:nvSpPr>
        <p:spPr>
          <a:xfrm>
            <a:off x="6697385" y="2741986"/>
            <a:ext cx="2296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n-US" b="1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1 - Wednesday</a:t>
            </a:r>
            <a:endParaRPr lang="en-US" b="1" dirty="0">
              <a:solidFill>
                <a:srgbClr val="005C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9782128" y="2743200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n-US" b="1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2 - </a:t>
            </a:r>
            <a:r>
              <a:rPr lang="en-US" b="1" dirty="0" err="1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Thurday</a:t>
            </a:r>
            <a:endParaRPr lang="en-US" b="1" dirty="0">
              <a:solidFill>
                <a:srgbClr val="005C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"/>
          <p:cNvSpPr txBox="1"/>
          <p:nvPr/>
        </p:nvSpPr>
        <p:spPr>
          <a:xfrm>
            <a:off x="6305648" y="3300768"/>
            <a:ext cx="1389633" cy="1509388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73660" marR="305435" algn="ctr"/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12:00     </a:t>
            </a:r>
            <a:r>
              <a:rPr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endParaRPr lang="es-PE" sz="1400" dirty="0" smtClean="0">
              <a:solidFill>
                <a:srgbClr val="0D51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13:15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18:00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19:00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19:30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21:00</a:t>
            </a:r>
          </a:p>
        </p:txBody>
      </p:sp>
      <p:sp>
        <p:nvSpPr>
          <p:cNvPr id="23" name="object 6"/>
          <p:cNvSpPr txBox="1"/>
          <p:nvPr/>
        </p:nvSpPr>
        <p:spPr>
          <a:xfrm>
            <a:off x="7417901" y="3271530"/>
            <a:ext cx="2192678" cy="4094711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45720" marR="387985">
              <a:spcBef>
                <a:spcPts val="5"/>
              </a:spcBef>
            </a:pP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Depart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Puno,</a:t>
            </a:r>
          </a:p>
          <a:p>
            <a:pPr marL="45720" marR="387985">
              <a:spcBef>
                <a:spcPts val="5"/>
              </a:spcBef>
            </a:pP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Lake 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Titicaca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Lunch 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Tour 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of La Raya 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cocktails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Arrive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Cusipata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 (Cusco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" marR="387985">
              <a:spcBef>
                <a:spcPts val="5"/>
              </a:spcBef>
            </a:pP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Overnight stay at  </a:t>
            </a:r>
            <a:r>
              <a:rPr lang="en-US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Cusipata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 (Cusco)</a:t>
            </a:r>
          </a:p>
          <a:p>
            <a:pPr marL="45720" marR="387985">
              <a:spcBef>
                <a:spcPts val="5"/>
              </a:spcBef>
            </a:pPr>
            <a:endParaRPr lang="es-PE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endParaRPr lang="es-PE" sz="1400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8960867" y="3276600"/>
            <a:ext cx="1389633" cy="647613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73660" marR="305435" algn="r"/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05:</a:t>
            </a:r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  <a:p>
            <a:pPr marL="73660" marR="305435" algn="r"/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06:00</a:t>
            </a:r>
          </a:p>
          <a:p>
            <a:pPr marL="73660" marR="305435" algn="r"/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07:35</a:t>
            </a:r>
            <a:endParaRPr lang="es-PE" sz="1400" dirty="0" smtClean="0">
              <a:solidFill>
                <a:srgbClr val="0D51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6"/>
          <p:cNvSpPr txBox="1"/>
          <p:nvPr/>
        </p:nvSpPr>
        <p:spPr>
          <a:xfrm>
            <a:off x="10200151" y="3242292"/>
            <a:ext cx="1968188" cy="1129796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Depart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to Cusco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Arrival to </a:t>
            </a:r>
            <a:r>
              <a:rPr lang="en-US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Cusco,</a:t>
            </a:r>
            <a:endParaRPr lang="en-US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n-US" sz="1400" spc="-10" dirty="0" err="1">
                <a:latin typeface="Arial" panose="020B0604020202020204" pitchFamily="34" charset="0"/>
                <a:cs typeface="Arial" panose="020B0604020202020204" pitchFamily="34" charset="0"/>
              </a:rPr>
              <a:t>Wanchaq</a:t>
            </a:r>
            <a:r>
              <a:rPr lang="en-US" sz="1400" spc="-10" dirty="0">
                <a:latin typeface="Arial" panose="020B0604020202020204" pitchFamily="34" charset="0"/>
                <a:cs typeface="Arial" panose="020B0604020202020204" pitchFamily="34" charset="0"/>
              </a:rPr>
              <a:t> Station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Conector recto 33"/>
          <p:cNvCxnSpPr/>
          <p:nvPr/>
        </p:nvCxnSpPr>
        <p:spPr>
          <a:xfrm>
            <a:off x="9436100" y="2834135"/>
            <a:ext cx="0" cy="33078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56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uede ser una imagen de cielo, naturaleza, vía de tren y montañ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716" y="-63322"/>
            <a:ext cx="5588682" cy="698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02701" y="299707"/>
            <a:ext cx="2808160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PE" spc="-235" dirty="0" err="1" smtClean="0"/>
              <a:t>Peruvian</a:t>
            </a:r>
            <a:endParaRPr spc="-235" dirty="0"/>
          </a:p>
        </p:txBody>
      </p:sp>
      <p:sp>
        <p:nvSpPr>
          <p:cNvPr id="3" name="object 3"/>
          <p:cNvSpPr txBox="1"/>
          <p:nvPr/>
        </p:nvSpPr>
        <p:spPr>
          <a:xfrm>
            <a:off x="6200925" y="881219"/>
            <a:ext cx="5523015" cy="1443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8995" algn="r">
              <a:lnSpc>
                <a:spcPct val="100000"/>
              </a:lnSpc>
              <a:spcBef>
                <a:spcPts val="100"/>
              </a:spcBef>
            </a:pPr>
            <a:r>
              <a:rPr lang="es-PE" sz="5700" spc="-405" dirty="0" err="1" smtClean="0">
                <a:latin typeface="Arial"/>
                <a:cs typeface="Arial"/>
              </a:rPr>
              <a:t>Highlands</a:t>
            </a:r>
            <a:endParaRPr sz="5700" dirty="0">
              <a:latin typeface="Arial"/>
              <a:cs typeface="Arial"/>
            </a:endParaRPr>
          </a:p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 nights: Cusco – Puno –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Arequipa</a:t>
            </a:r>
          </a:p>
        </p:txBody>
      </p:sp>
      <p:sp>
        <p:nvSpPr>
          <p:cNvPr id="4" name="object 4"/>
          <p:cNvSpPr/>
          <p:nvPr/>
        </p:nvSpPr>
        <p:spPr>
          <a:xfrm>
            <a:off x="11884494" y="530999"/>
            <a:ext cx="283845" cy="567055"/>
          </a:xfrm>
          <a:custGeom>
            <a:avLst/>
            <a:gdLst/>
            <a:ahLst/>
            <a:cxnLst/>
            <a:rect l="l" t="t" r="r" b="b"/>
            <a:pathLst>
              <a:path w="283845" h="567055">
                <a:moveTo>
                  <a:pt x="283502" y="0"/>
                </a:moveTo>
                <a:lnTo>
                  <a:pt x="237515" y="3710"/>
                </a:lnTo>
                <a:lnTo>
                  <a:pt x="193891" y="14453"/>
                </a:lnTo>
                <a:lnTo>
                  <a:pt x="153214" y="31645"/>
                </a:lnTo>
                <a:lnTo>
                  <a:pt x="116067" y="54701"/>
                </a:lnTo>
                <a:lnTo>
                  <a:pt x="83034" y="83038"/>
                </a:lnTo>
                <a:lnTo>
                  <a:pt x="54698" y="116073"/>
                </a:lnTo>
                <a:lnTo>
                  <a:pt x="31643" y="153220"/>
                </a:lnTo>
                <a:lnTo>
                  <a:pt x="14452" y="193896"/>
                </a:lnTo>
                <a:lnTo>
                  <a:pt x="3710" y="237518"/>
                </a:lnTo>
                <a:lnTo>
                  <a:pt x="0" y="283502"/>
                </a:lnTo>
                <a:lnTo>
                  <a:pt x="3710" y="329488"/>
                </a:lnTo>
                <a:lnTo>
                  <a:pt x="14452" y="373112"/>
                </a:lnTo>
                <a:lnTo>
                  <a:pt x="31643" y="413789"/>
                </a:lnTo>
                <a:lnTo>
                  <a:pt x="54698" y="450936"/>
                </a:lnTo>
                <a:lnTo>
                  <a:pt x="83034" y="483970"/>
                </a:lnTo>
                <a:lnTo>
                  <a:pt x="116067" y="512306"/>
                </a:lnTo>
                <a:lnTo>
                  <a:pt x="153214" y="535361"/>
                </a:lnTo>
                <a:lnTo>
                  <a:pt x="193891" y="552551"/>
                </a:lnTo>
                <a:lnTo>
                  <a:pt x="237515" y="563293"/>
                </a:lnTo>
                <a:lnTo>
                  <a:pt x="283502" y="567004"/>
                </a:lnTo>
                <a:lnTo>
                  <a:pt x="283502" y="0"/>
                </a:lnTo>
                <a:close/>
              </a:path>
            </a:pathLst>
          </a:custGeom>
          <a:solidFill>
            <a:srgbClr val="0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 txBox="1"/>
          <p:nvPr/>
        </p:nvSpPr>
        <p:spPr>
          <a:xfrm>
            <a:off x="4178300" y="2971800"/>
            <a:ext cx="1389633" cy="2371162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algn="r">
              <a:spcBef>
                <a:spcPts val="10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10" dirty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11:00 </a:t>
            </a: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endParaRPr lang="es-PE" sz="1400" spc="-10" dirty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12:30 </a:t>
            </a: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5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13:55 </a:t>
            </a:r>
            <a:endParaRPr lang="es-PE" sz="1400" spc="-5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5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15:30</a:t>
            </a:r>
            <a:endParaRPr lang="es-PE" sz="1400" spc="-5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5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17:45</a:t>
            </a:r>
            <a:endParaRPr lang="es-PE" sz="1400" spc="-5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5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19:00</a:t>
            </a:r>
            <a:endParaRPr lang="es-PE" sz="1400" spc="-5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5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19:30</a:t>
            </a:r>
            <a:r>
              <a:rPr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400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5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23:30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"/>
          <p:cNvSpPr txBox="1"/>
          <p:nvPr/>
        </p:nvSpPr>
        <p:spPr>
          <a:xfrm>
            <a:off x="5211768" y="2971800"/>
            <a:ext cx="1906293" cy="2371162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>
              <a:spcBef>
                <a:spcPts val="10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Departure 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from  </a:t>
            </a:r>
            <a:r>
              <a:rPr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Cusco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Station  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Lunch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oard</a:t>
            </a:r>
            <a:r>
              <a:rPr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r>
              <a:rPr sz="1400" spc="-8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Raqchi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>
              <a:tabLst>
                <a:tab pos="621665" algn="l"/>
              </a:tabLst>
            </a:pPr>
            <a:r>
              <a:rPr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Tea</a:t>
            </a:r>
            <a:r>
              <a:rPr sz="14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5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ime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r>
              <a:rPr lang="es-PE" sz="1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Sunset</a:t>
            </a:r>
            <a:r>
              <a:rPr lang="es-PE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s-PE" sz="1400" spc="-5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PE" sz="14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Raya</a:t>
            </a:r>
          </a:p>
          <a:p>
            <a:pPr marL="45720" marR="187325">
              <a:tabLst>
                <a:tab pos="621665" algn="l"/>
              </a:tabLst>
            </a:pPr>
            <a:r>
              <a:rPr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Cocktail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94945">
              <a:tabLst>
                <a:tab pos="621665" algn="l"/>
              </a:tabLst>
            </a:pPr>
            <a:r>
              <a:rPr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Dinner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s-PE" sz="1400" spc="-5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oard</a:t>
            </a:r>
            <a:r>
              <a:rPr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PE" sz="1400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94945">
              <a:tabLst>
                <a:tab pos="621665" algn="l"/>
              </a:tabLst>
            </a:pPr>
            <a:r>
              <a:rPr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Arrival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4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latin typeface="Arial" panose="020B0604020202020204" pitchFamily="34" charset="0"/>
                <a:cs typeface="Arial" panose="020B0604020202020204" pitchFamily="34" charset="0"/>
              </a:rPr>
              <a:t>Titicaca  </a:t>
            </a:r>
            <a:r>
              <a:rPr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Lake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572497" y="2743200"/>
            <a:ext cx="2056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n-US" b="1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1 - Thursday</a:t>
            </a:r>
            <a:endParaRPr lang="en-US" b="1" dirty="0">
              <a:solidFill>
                <a:srgbClr val="005C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268174" y="2743200"/>
            <a:ext cx="1710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n-US" b="1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2 - Friday</a:t>
            </a:r>
            <a:endParaRPr lang="en-US" b="1" dirty="0">
              <a:solidFill>
                <a:srgbClr val="005C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9705183" y="2743200"/>
            <a:ext cx="2005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n-US" b="1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3 - Saturday</a:t>
            </a:r>
            <a:endParaRPr lang="en-US" b="1" dirty="0">
              <a:solidFill>
                <a:srgbClr val="005C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"/>
          <p:cNvSpPr txBox="1"/>
          <p:nvPr/>
        </p:nvSpPr>
        <p:spPr>
          <a:xfrm>
            <a:off x="6433762" y="3555393"/>
            <a:ext cx="1389633" cy="2586606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73660" marR="305435" algn="ctr"/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06:00     </a:t>
            </a:r>
            <a:r>
              <a:rPr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08:30</a:t>
            </a:r>
          </a:p>
          <a:p>
            <a:pPr marL="45720" marR="387985" algn="r">
              <a:spcBef>
                <a:spcPts val="5"/>
              </a:spcBef>
            </a:pPr>
            <a:endParaRPr lang="es-PE" sz="1400" spc="-10" dirty="0">
              <a:solidFill>
                <a:srgbClr val="0D51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12:30</a:t>
            </a: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endParaRPr lang="es-PE" sz="1400" spc="-10" dirty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5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400" spc="-5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5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</a:t>
            </a:r>
            <a:r>
              <a:rPr lang="es-PE" sz="1400" spc="-5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 marL="45720" marR="387985" algn="r">
              <a:spcBef>
                <a:spcPts val="5"/>
              </a:spcBef>
            </a:pPr>
            <a:endParaRPr lang="es-PE" sz="1400" spc="-5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16:00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16:50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19:30</a:t>
            </a:r>
            <a:endParaRPr lang="es-PE" sz="1400" spc="-5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6"/>
          <p:cNvSpPr txBox="1"/>
          <p:nvPr/>
        </p:nvSpPr>
        <p:spPr>
          <a:xfrm>
            <a:off x="7546015" y="3526155"/>
            <a:ext cx="2192678" cy="3017493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45720" marR="387985">
              <a:spcBef>
                <a:spcPts val="5"/>
              </a:spcBef>
            </a:pP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Board boats to  </a:t>
            </a:r>
            <a:r>
              <a:rPr lang="en-US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explore Titicaca Lake</a:t>
            </a:r>
          </a:p>
          <a:p>
            <a:pPr marL="45720" marR="387985">
              <a:spcBef>
                <a:spcPts val="5"/>
              </a:spcBef>
            </a:pPr>
            <a:r>
              <a:rPr lang="en-US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Private 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lunch at  </a:t>
            </a:r>
            <a:r>
              <a:rPr lang="en-US" sz="1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Collata</a:t>
            </a:r>
            <a:r>
              <a:rPr lang="en-US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Beach,Taquile</a:t>
            </a:r>
            <a:r>
              <a:rPr lang="en-US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" marR="387985">
              <a:spcBef>
                <a:spcPts val="5"/>
              </a:spcBef>
            </a:pPr>
            <a:r>
              <a:rPr lang="en-US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Dance &amp; artisanal 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craft  displays</a:t>
            </a:r>
          </a:p>
          <a:p>
            <a:pPr marL="45720" marR="387985">
              <a:spcBef>
                <a:spcPts val="5"/>
              </a:spcBef>
            </a:pP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Arrive back at Lake  Titicaca Station</a:t>
            </a:r>
            <a:endParaRPr lang="en-US" sz="1400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r>
              <a:rPr lang="es-PE" sz="1400" spc="-5" dirty="0" err="1">
                <a:latin typeface="Arial" panose="020B0604020202020204" pitchFamily="34" charset="0"/>
                <a:cs typeface="Arial" panose="020B0604020202020204" pitchFamily="34" charset="0"/>
              </a:rPr>
              <a:t>Depart</a:t>
            </a:r>
            <a:r>
              <a:rPr lang="es-PE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s-PE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Arequipa</a:t>
            </a:r>
          </a:p>
          <a:p>
            <a:pPr marL="45720" marR="187325">
              <a:tabLst>
                <a:tab pos="621665" algn="l"/>
              </a:tabLst>
            </a:pPr>
            <a:r>
              <a:rPr lang="es-PE" sz="1400" spc="-5" dirty="0"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  <a:r>
              <a:rPr lang="es-PE" sz="1400" spc="-5" dirty="0" err="1"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es-PE" sz="14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cocktails</a:t>
            </a:r>
            <a:endParaRPr lang="es-PE" sz="1400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r>
              <a:rPr lang="es-PE" sz="1400" dirty="0" err="1"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endParaRPr lang="es-PE" sz="1400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6982158" y="3181175"/>
            <a:ext cx="2037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>
              <a:lnSpc>
                <a:spcPct val="100000"/>
              </a:lnSpc>
            </a:pPr>
            <a:r>
              <a:rPr lang="es-PE" sz="1200" spc="-5" dirty="0" err="1">
                <a:latin typeface="Arial" panose="020B0604020202020204" pitchFamily="34" charset="0"/>
                <a:cs typeface="Arial" panose="020B0604020202020204" pitchFamily="34" charset="0"/>
              </a:rPr>
              <a:t>Sunrise</a:t>
            </a:r>
            <a:r>
              <a:rPr lang="es-PE" sz="12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200" dirty="0">
                <a:latin typeface="Arial" panose="020B0604020202020204" pitchFamily="34" charset="0"/>
                <a:cs typeface="Arial" panose="020B0604020202020204" pitchFamily="34" charset="0"/>
              </a:rPr>
              <a:t>at Titicaca</a:t>
            </a:r>
            <a:r>
              <a:rPr lang="es-PE" sz="12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200" spc="-5" dirty="0">
                <a:latin typeface="Arial" panose="020B0604020202020204" pitchFamily="34" charset="0"/>
                <a:cs typeface="Arial" panose="020B0604020202020204" pitchFamily="34" charset="0"/>
              </a:rPr>
              <a:t>Lake</a:t>
            </a: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9087898" y="3271530"/>
            <a:ext cx="1389633" cy="2802049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73660" marR="305435" algn="ctr"/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06:00     </a:t>
            </a:r>
            <a:r>
              <a:rPr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06:45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spc="-1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11:30</a:t>
            </a:r>
            <a:endParaRPr lang="es-PE" sz="1400" spc="-10" dirty="0">
              <a:solidFill>
                <a:srgbClr val="0D51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endParaRPr lang="es-PE" sz="1400" spc="-10" dirty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endParaRPr lang="es-PE" sz="1400" spc="-10" dirty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12:30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15:30</a:t>
            </a:r>
          </a:p>
          <a:p>
            <a:pPr marL="45720" marR="387985" algn="r">
              <a:spcBef>
                <a:spcPts val="5"/>
              </a:spcBef>
            </a:pP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16:00</a:t>
            </a:r>
          </a:p>
          <a:p>
            <a:pPr marL="45720" marR="387985" algn="r">
              <a:spcBef>
                <a:spcPts val="5"/>
              </a:spcBef>
            </a:pPr>
            <a:endParaRPr lang="es-PE" sz="1400" spc="-10" dirty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15:30</a:t>
            </a:r>
          </a:p>
        </p:txBody>
      </p:sp>
      <p:sp>
        <p:nvSpPr>
          <p:cNvPr id="26" name="object 6"/>
          <p:cNvSpPr txBox="1"/>
          <p:nvPr/>
        </p:nvSpPr>
        <p:spPr>
          <a:xfrm>
            <a:off x="10200151" y="3242292"/>
            <a:ext cx="1968188" cy="3068789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Depart</a:t>
            </a:r>
            <a:r>
              <a:rPr lang="es-PE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PE" sz="1400" spc="-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5" dirty="0">
                <a:latin typeface="Arial" panose="020B0604020202020204" pitchFamily="34" charset="0"/>
                <a:cs typeface="Arial" panose="020B0604020202020204" pitchFamily="34" charset="0"/>
              </a:rPr>
              <a:t>Arequipa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650" marR="127000" indent="-489584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Station </a:t>
            </a:r>
            <a:r>
              <a:rPr lang="en-US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Km.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93: </a:t>
            </a:r>
            <a:endParaRPr lang="es-PE" sz="1400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r>
              <a:rPr lang="en-US" sz="1400" dirty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Passengers going  independently </a:t>
            </a:r>
            <a:r>
              <a:rPr lang="en-US" sz="1400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400" dirty="0" err="1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Colca</a:t>
            </a:r>
            <a:r>
              <a:rPr lang="en-US" sz="1400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Canyon  </a:t>
            </a:r>
            <a:r>
              <a:rPr lang="en-US" sz="1400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disembark*</a:t>
            </a:r>
            <a:endParaRPr lang="es-PE" sz="1400" dirty="0">
              <a:solidFill>
                <a:srgbClr val="005C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r>
              <a:rPr lang="es-PE" sz="1400" spc="-5" dirty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lunch </a:t>
            </a:r>
            <a:r>
              <a:rPr lang="es-PE" sz="1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 err="1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r>
              <a:rPr lang="es-PE" sz="1400" spc="-5" dirty="0" err="1">
                <a:latin typeface="Arial" panose="020B0604020202020204" pitchFamily="34" charset="0"/>
                <a:cs typeface="Arial" panose="020B0604020202020204" pitchFamily="34" charset="0"/>
              </a:rPr>
              <a:t>Arrive</a:t>
            </a:r>
            <a:r>
              <a:rPr lang="es-PE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s-PE" sz="1400" spc="-5" dirty="0">
                <a:latin typeface="Arial" panose="020B0604020202020204" pitchFamily="34" charset="0"/>
                <a:cs typeface="Arial" panose="020B0604020202020204" pitchFamily="34" charset="0"/>
              </a:rPr>
              <a:t>Arequipa</a:t>
            </a:r>
            <a:r>
              <a:rPr lang="es-PE" sz="1400" spc="-1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endParaRPr lang="es-P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3095" algn="l"/>
              </a:tabLst>
            </a:pPr>
            <a:r>
              <a:rPr lang="es-PE" sz="1400" spc="-5" dirty="0" err="1">
                <a:latin typeface="Arial" panose="020B0604020202020204" pitchFamily="34" charset="0"/>
                <a:cs typeface="Arial" panose="020B0604020202020204" pitchFamily="34" charset="0"/>
              </a:rPr>
              <a:t>Airport</a:t>
            </a:r>
            <a:r>
              <a:rPr lang="es-PE" sz="1400" spc="-5" dirty="0">
                <a:latin typeface="Arial" panose="020B0604020202020204" pitchFamily="34" charset="0"/>
                <a:cs typeface="Arial" panose="020B0604020202020204" pitchFamily="34" charset="0"/>
              </a:rPr>
              <a:t> transfer</a:t>
            </a:r>
            <a:r>
              <a:rPr lang="es-PE" sz="1400" spc="-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P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panoramic</a:t>
            </a:r>
            <a:r>
              <a:rPr lang="es-P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views</a:t>
            </a:r>
            <a:endParaRPr lang="es-P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3095" algn="l"/>
              </a:tabLst>
            </a:pP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Arrive</a:t>
            </a:r>
            <a:r>
              <a:rPr lang="es-P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at Arequipa </a:t>
            </a: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airport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onector recto 30"/>
          <p:cNvCxnSpPr/>
          <p:nvPr/>
        </p:nvCxnSpPr>
        <p:spPr>
          <a:xfrm>
            <a:off x="6783763" y="2834136"/>
            <a:ext cx="0" cy="33078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9436100" y="2834135"/>
            <a:ext cx="0" cy="33078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uede ser una imagen de naturalez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5900" y="-111550"/>
            <a:ext cx="7140476" cy="713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02500" y="299707"/>
            <a:ext cx="4408361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s-PE" spc="-235" dirty="0" err="1" smtClean="0"/>
              <a:t>Andean</a:t>
            </a:r>
            <a:r>
              <a:rPr lang="es-PE" spc="-235" dirty="0" smtClean="0"/>
              <a:t> Plains</a:t>
            </a:r>
            <a:endParaRPr spc="-235" dirty="0"/>
          </a:p>
        </p:txBody>
      </p:sp>
      <p:sp>
        <p:nvSpPr>
          <p:cNvPr id="3" name="object 3"/>
          <p:cNvSpPr txBox="1"/>
          <p:nvPr/>
        </p:nvSpPr>
        <p:spPr>
          <a:xfrm>
            <a:off x="1587501" y="881219"/>
            <a:ext cx="10136440" cy="1443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8995" algn="r">
              <a:lnSpc>
                <a:spcPct val="100000"/>
              </a:lnSpc>
              <a:spcBef>
                <a:spcPts val="100"/>
              </a:spcBef>
            </a:pPr>
            <a:r>
              <a:rPr lang="es-PE" sz="5700" spc="-405" dirty="0" smtClean="0">
                <a:latin typeface="Arial"/>
                <a:cs typeface="Arial"/>
              </a:rPr>
              <a:t>&amp; </a:t>
            </a:r>
            <a:r>
              <a:rPr lang="es-PE" sz="5700" spc="-405" dirty="0" err="1" smtClean="0">
                <a:latin typeface="Arial"/>
                <a:cs typeface="Arial"/>
              </a:rPr>
              <a:t>Islands</a:t>
            </a:r>
            <a:r>
              <a:rPr lang="es-PE" sz="5700" spc="-405" dirty="0" smtClean="0">
                <a:latin typeface="Arial"/>
                <a:cs typeface="Arial"/>
              </a:rPr>
              <a:t> of </a:t>
            </a:r>
            <a:r>
              <a:rPr lang="es-PE" sz="5700" spc="-405" dirty="0" err="1" smtClean="0">
                <a:latin typeface="Arial"/>
                <a:cs typeface="Arial"/>
              </a:rPr>
              <a:t>discovery</a:t>
            </a:r>
            <a:endParaRPr sz="5700" dirty="0">
              <a:latin typeface="Arial"/>
              <a:cs typeface="Arial"/>
            </a:endParaRPr>
          </a:p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 nights: Arequipa – Puno – Cusco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884494" y="530999"/>
            <a:ext cx="283845" cy="567055"/>
          </a:xfrm>
          <a:custGeom>
            <a:avLst/>
            <a:gdLst/>
            <a:ahLst/>
            <a:cxnLst/>
            <a:rect l="l" t="t" r="r" b="b"/>
            <a:pathLst>
              <a:path w="283845" h="567055">
                <a:moveTo>
                  <a:pt x="283502" y="0"/>
                </a:moveTo>
                <a:lnTo>
                  <a:pt x="237515" y="3710"/>
                </a:lnTo>
                <a:lnTo>
                  <a:pt x="193891" y="14453"/>
                </a:lnTo>
                <a:lnTo>
                  <a:pt x="153214" y="31645"/>
                </a:lnTo>
                <a:lnTo>
                  <a:pt x="116067" y="54701"/>
                </a:lnTo>
                <a:lnTo>
                  <a:pt x="83034" y="83038"/>
                </a:lnTo>
                <a:lnTo>
                  <a:pt x="54698" y="116073"/>
                </a:lnTo>
                <a:lnTo>
                  <a:pt x="31643" y="153220"/>
                </a:lnTo>
                <a:lnTo>
                  <a:pt x="14452" y="193896"/>
                </a:lnTo>
                <a:lnTo>
                  <a:pt x="3710" y="237518"/>
                </a:lnTo>
                <a:lnTo>
                  <a:pt x="0" y="283502"/>
                </a:lnTo>
                <a:lnTo>
                  <a:pt x="3710" y="329488"/>
                </a:lnTo>
                <a:lnTo>
                  <a:pt x="14452" y="373112"/>
                </a:lnTo>
                <a:lnTo>
                  <a:pt x="31643" y="413789"/>
                </a:lnTo>
                <a:lnTo>
                  <a:pt x="54698" y="450936"/>
                </a:lnTo>
                <a:lnTo>
                  <a:pt x="83034" y="483970"/>
                </a:lnTo>
                <a:lnTo>
                  <a:pt x="116067" y="512306"/>
                </a:lnTo>
                <a:lnTo>
                  <a:pt x="153214" y="535361"/>
                </a:lnTo>
                <a:lnTo>
                  <a:pt x="193891" y="552551"/>
                </a:lnTo>
                <a:lnTo>
                  <a:pt x="237515" y="563293"/>
                </a:lnTo>
                <a:lnTo>
                  <a:pt x="283502" y="567004"/>
                </a:lnTo>
                <a:lnTo>
                  <a:pt x="283502" y="0"/>
                </a:lnTo>
                <a:close/>
              </a:path>
            </a:pathLst>
          </a:custGeom>
          <a:solidFill>
            <a:srgbClr val="0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 txBox="1"/>
          <p:nvPr/>
        </p:nvSpPr>
        <p:spPr>
          <a:xfrm>
            <a:off x="4090684" y="2971800"/>
            <a:ext cx="1389633" cy="1293944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algn="r">
              <a:spcBef>
                <a:spcPts val="10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19:00</a:t>
            </a:r>
          </a:p>
          <a:p>
            <a:pPr marL="45720" marR="387985" algn="r">
              <a:spcBef>
                <a:spcPts val="5"/>
              </a:spcBef>
            </a:pP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20:00</a:t>
            </a:r>
          </a:p>
          <a:p>
            <a:pPr marL="45720" marR="387985" algn="r">
              <a:spcBef>
                <a:spcPts val="5"/>
              </a:spcBef>
            </a:pP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20:</a:t>
            </a:r>
            <a:r>
              <a:rPr lang="es-PE"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6"/>
          <p:cNvSpPr txBox="1"/>
          <p:nvPr/>
        </p:nvSpPr>
        <p:spPr>
          <a:xfrm>
            <a:off x="5124152" y="2971800"/>
            <a:ext cx="1949748" cy="2371162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>
              <a:spcBef>
                <a:spcPts val="10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cocktail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Arequipa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Depart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Arequipa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endParaRPr lang="es-PE" sz="1400" spc="-1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endParaRPr lang="es-PE" sz="14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>
              <a:spcBef>
                <a:spcPts val="5"/>
              </a:spcBef>
            </a:pP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Overnight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route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moving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623793" y="2743200"/>
            <a:ext cx="2005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n-US" b="1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1 - Saturday</a:t>
            </a:r>
            <a:endParaRPr lang="en-US" b="1" dirty="0">
              <a:solidFill>
                <a:srgbClr val="005C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203311" y="2743200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n-US" b="1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2 - Sunday</a:t>
            </a:r>
            <a:endParaRPr lang="en-US" b="1" dirty="0">
              <a:solidFill>
                <a:srgbClr val="005C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9755639" y="2743200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2365"/>
              </a:spcBef>
            </a:pPr>
            <a:r>
              <a:rPr lang="en-US" b="1" dirty="0" smtClean="0">
                <a:solidFill>
                  <a:srgbClr val="005C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3 - Monday</a:t>
            </a:r>
            <a:endParaRPr lang="en-US" b="1" dirty="0">
              <a:solidFill>
                <a:srgbClr val="005C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6"/>
          <p:cNvSpPr txBox="1"/>
          <p:nvPr/>
        </p:nvSpPr>
        <p:spPr>
          <a:xfrm>
            <a:off x="6433762" y="3555393"/>
            <a:ext cx="1389633" cy="2586606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73660" marR="305435" algn="ctr"/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06:00     </a:t>
            </a:r>
            <a:r>
              <a:rPr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08:30</a:t>
            </a:r>
          </a:p>
          <a:p>
            <a:pPr marL="45720" marR="387985" algn="r">
              <a:spcBef>
                <a:spcPts val="5"/>
              </a:spcBef>
            </a:pPr>
            <a:endParaRPr lang="es-PE" sz="1400" spc="-10" dirty="0">
              <a:solidFill>
                <a:srgbClr val="0D51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12:30</a:t>
            </a: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endParaRPr lang="es-PE" sz="1400" spc="-10" dirty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5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400" spc="-5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sz="1400" spc="-5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15:</a:t>
            </a:r>
            <a:r>
              <a:rPr lang="es-PE" sz="1400" spc="-5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 marL="45720" marR="387985" algn="r">
              <a:spcBef>
                <a:spcPts val="5"/>
              </a:spcBef>
            </a:pPr>
            <a:endParaRPr lang="es-PE" sz="1400" spc="-5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16:00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16:50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19:30</a:t>
            </a:r>
            <a:endParaRPr lang="es-PE" sz="1400" spc="-5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6"/>
          <p:cNvSpPr txBox="1"/>
          <p:nvPr/>
        </p:nvSpPr>
        <p:spPr>
          <a:xfrm>
            <a:off x="7546015" y="3526155"/>
            <a:ext cx="2192678" cy="3663823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45720" marR="387985">
              <a:spcBef>
                <a:spcPts val="5"/>
              </a:spcBef>
            </a:pP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Board boats to  </a:t>
            </a:r>
            <a:r>
              <a:rPr lang="en-US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explore Titicaca Lake</a:t>
            </a:r>
          </a:p>
          <a:p>
            <a:pPr marL="45720" marR="387985">
              <a:spcBef>
                <a:spcPts val="5"/>
              </a:spcBef>
            </a:pPr>
            <a:r>
              <a:rPr lang="en-US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Private 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lunch at  </a:t>
            </a:r>
            <a:r>
              <a:rPr lang="en-US" sz="1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Collata</a:t>
            </a:r>
            <a:r>
              <a:rPr lang="en-US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Beach,Taquile</a:t>
            </a:r>
            <a:r>
              <a:rPr lang="en-US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" marR="387985">
              <a:spcBef>
                <a:spcPts val="5"/>
              </a:spcBef>
            </a:pPr>
            <a:r>
              <a:rPr lang="en-US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Dance &amp; artisanal </a:t>
            </a: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craft  displays</a:t>
            </a:r>
          </a:p>
          <a:p>
            <a:pPr marL="45720" marR="387985">
              <a:spcBef>
                <a:spcPts val="5"/>
              </a:spcBef>
            </a:pP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Arrive back at Lake  Titicaca Station</a:t>
            </a:r>
            <a:endParaRPr lang="en-US" sz="1400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r>
              <a:rPr lang="es-PE" sz="1400" spc="-5" dirty="0" err="1">
                <a:latin typeface="Arial" panose="020B0604020202020204" pitchFamily="34" charset="0"/>
                <a:cs typeface="Arial" panose="020B0604020202020204" pitchFamily="34" charset="0"/>
              </a:rPr>
              <a:t>Depart</a:t>
            </a:r>
            <a:r>
              <a:rPr lang="es-PE" sz="1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s-PE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Cusco</a:t>
            </a:r>
          </a:p>
          <a:p>
            <a:pPr marL="45720" marR="187325">
              <a:tabLst>
                <a:tab pos="621665" algn="l"/>
              </a:tabLst>
            </a:pPr>
            <a:r>
              <a:rPr lang="es-PE" sz="1400" spc="-5" dirty="0">
                <a:latin typeface="Arial" panose="020B0604020202020204" pitchFamily="34" charset="0"/>
                <a:cs typeface="Arial" panose="020B0604020202020204" pitchFamily="34" charset="0"/>
              </a:rPr>
              <a:t>Pre-</a:t>
            </a:r>
            <a:r>
              <a:rPr lang="es-PE" sz="1400" spc="-5" dirty="0" err="1"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es-PE" sz="14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cocktails</a:t>
            </a:r>
            <a:endParaRPr lang="es-PE" sz="1400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r>
              <a:rPr lang="es-PE" sz="1400" dirty="0" err="1"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endParaRPr lang="es-P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Arrival</a:t>
            </a:r>
            <a:r>
              <a:rPr lang="es-P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overnight</a:t>
            </a:r>
          </a:p>
          <a:p>
            <a:pPr marL="45720" marR="187325">
              <a:tabLst>
                <a:tab pos="621665" algn="l"/>
              </a:tabLst>
            </a:pP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P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Marangani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endParaRPr lang="es-PE" sz="1400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187325">
              <a:tabLst>
                <a:tab pos="621665" algn="l"/>
              </a:tabLst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6982158" y="3181175"/>
            <a:ext cx="2037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>
              <a:lnSpc>
                <a:spcPct val="100000"/>
              </a:lnSpc>
            </a:pPr>
            <a:r>
              <a:rPr lang="es-PE" sz="1200" spc="-5" dirty="0" err="1">
                <a:latin typeface="Arial" panose="020B0604020202020204" pitchFamily="34" charset="0"/>
                <a:cs typeface="Arial" panose="020B0604020202020204" pitchFamily="34" charset="0"/>
              </a:rPr>
              <a:t>Sunrise</a:t>
            </a:r>
            <a:r>
              <a:rPr lang="es-PE" sz="12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200" dirty="0">
                <a:latin typeface="Arial" panose="020B0604020202020204" pitchFamily="34" charset="0"/>
                <a:cs typeface="Arial" panose="020B0604020202020204" pitchFamily="34" charset="0"/>
              </a:rPr>
              <a:t>at Titicaca</a:t>
            </a:r>
            <a:r>
              <a:rPr lang="es-PE" sz="12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200" spc="-5" dirty="0">
                <a:latin typeface="Arial" panose="020B0604020202020204" pitchFamily="34" charset="0"/>
                <a:cs typeface="Arial" panose="020B0604020202020204" pitchFamily="34" charset="0"/>
              </a:rPr>
              <a:t>Lake</a:t>
            </a: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6"/>
          <p:cNvSpPr txBox="1"/>
          <p:nvPr/>
        </p:nvSpPr>
        <p:spPr>
          <a:xfrm>
            <a:off x="9175059" y="3547974"/>
            <a:ext cx="1389633" cy="1078500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73660" marR="305435" algn="ctr"/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06:00     </a:t>
            </a:r>
            <a:r>
              <a:rPr sz="1400" spc="-10" dirty="0" smtClean="0">
                <a:solidFill>
                  <a:srgbClr val="0D5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07:30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08:30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spc="-1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11:30</a:t>
            </a:r>
          </a:p>
          <a:p>
            <a:pPr marL="45720" marR="387985" algn="r">
              <a:spcBef>
                <a:spcPts val="5"/>
              </a:spcBef>
            </a:pPr>
            <a:r>
              <a:rPr lang="es-PE" sz="1400" spc="-10" dirty="0" smtClean="0">
                <a:solidFill>
                  <a:srgbClr val="0D51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13:15</a:t>
            </a:r>
            <a:endParaRPr lang="es-PE" sz="1400" spc="-10" dirty="0" smtClean="0">
              <a:solidFill>
                <a:srgbClr val="0D5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6"/>
          <p:cNvSpPr txBox="1"/>
          <p:nvPr/>
        </p:nvSpPr>
        <p:spPr>
          <a:xfrm>
            <a:off x="10287312" y="3518736"/>
            <a:ext cx="1968188" cy="1358064"/>
          </a:xfrm>
          <a:prstGeom prst="rect">
            <a:avLst/>
          </a:prstGeom>
          <a:noFill/>
        </p:spPr>
        <p:txBody>
          <a:bodyPr vert="horz" wrap="square" lIns="0" tIns="12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r>
              <a:rPr lang="es-PE" sz="1400" spc="-1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Depart</a:t>
            </a:r>
            <a:r>
              <a:rPr lang="es-PE" sz="1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PE" sz="1400" spc="-1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Cusco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650" marR="127000" indent="-489584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Tour of </a:t>
            </a: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Raqchi</a:t>
            </a:r>
            <a:endParaRPr lang="es-P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650" marR="127000" indent="-489584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Light lunch </a:t>
            </a: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board</a:t>
            </a:r>
            <a:endParaRPr lang="es-P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650" marR="127000" indent="-489584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Arrival</a:t>
            </a:r>
            <a:r>
              <a:rPr lang="es-P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at Cusco,</a:t>
            </a:r>
          </a:p>
          <a:p>
            <a:pPr marL="501650" marR="127000" indent="-489584">
              <a:lnSpc>
                <a:spcPct val="100000"/>
              </a:lnSpc>
              <a:spcBef>
                <a:spcPts val="100"/>
              </a:spcBef>
              <a:tabLst>
                <a:tab pos="588645" algn="l"/>
              </a:tabLst>
            </a:pP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Wanchaq</a:t>
            </a:r>
            <a:r>
              <a:rPr lang="es-P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onector recto 30"/>
          <p:cNvCxnSpPr/>
          <p:nvPr/>
        </p:nvCxnSpPr>
        <p:spPr>
          <a:xfrm>
            <a:off x="6845300" y="2834136"/>
            <a:ext cx="0" cy="33078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>
            <a:off x="9512300" y="2834135"/>
            <a:ext cx="0" cy="33078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tángulo 41"/>
          <p:cNvSpPr/>
          <p:nvPr/>
        </p:nvSpPr>
        <p:spPr>
          <a:xfrm>
            <a:off x="9846679" y="3204605"/>
            <a:ext cx="2037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>
              <a:lnSpc>
                <a:spcPct val="100000"/>
              </a:lnSpc>
            </a:pPr>
            <a:r>
              <a:rPr lang="es-PE" sz="1200" spc="-5" dirty="0" err="1">
                <a:latin typeface="Arial" panose="020B0604020202020204" pitchFamily="34" charset="0"/>
                <a:cs typeface="Arial" panose="020B0604020202020204" pitchFamily="34" charset="0"/>
              </a:rPr>
              <a:t>Sunrise</a:t>
            </a:r>
            <a:r>
              <a:rPr lang="es-PE" sz="12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2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s-P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Marangani</a:t>
            </a: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7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3735" r="24117" b="-106"/>
          <a:stretch/>
        </p:blipFill>
        <p:spPr>
          <a:xfrm>
            <a:off x="6191999" y="-175566"/>
            <a:ext cx="6324600" cy="7209130"/>
          </a:xfrm>
          <a:prstGeom prst="rect">
            <a:avLst/>
          </a:prstGeom>
        </p:spPr>
      </p:pic>
      <p:sp>
        <p:nvSpPr>
          <p:cNvPr id="40" name="object 14"/>
          <p:cNvSpPr txBox="1"/>
          <p:nvPr/>
        </p:nvSpPr>
        <p:spPr>
          <a:xfrm>
            <a:off x="482736" y="2266456"/>
            <a:ext cx="384556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2164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Price	</a:t>
            </a:r>
            <a:r>
              <a:rPr sz="1600" baseline="1851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sz="1600" spc="472" baseline="18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7" baseline="1851" dirty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sz="2400" baseline="185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89547"/>
            <a:ext cx="224472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100" spc="114" dirty="0"/>
              <a:t>About</a:t>
            </a:r>
            <a:endParaRPr sz="6100" dirty="0"/>
          </a:p>
        </p:txBody>
      </p:sp>
      <p:sp>
        <p:nvSpPr>
          <p:cNvPr id="4" name="object 4"/>
          <p:cNvSpPr txBox="1"/>
          <p:nvPr/>
        </p:nvSpPr>
        <p:spPr>
          <a:xfrm>
            <a:off x="444499" y="1051547"/>
            <a:ext cx="5507496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PE" sz="5800" spc="-380" dirty="0" err="1" smtClean="0">
                <a:latin typeface="Arial"/>
                <a:cs typeface="Arial"/>
              </a:rPr>
              <a:t>Andean</a:t>
            </a:r>
            <a:r>
              <a:rPr lang="es-PE" sz="5800" spc="-380" dirty="0" smtClean="0">
                <a:latin typeface="Arial"/>
                <a:cs typeface="Arial"/>
              </a:rPr>
              <a:t> Explorer </a:t>
            </a:r>
            <a:endParaRPr sz="58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91443" y="6634820"/>
            <a:ext cx="64720" cy="64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959263" y="6634820"/>
            <a:ext cx="64719" cy="64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491443" y="6451220"/>
            <a:ext cx="64720" cy="647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959263" y="6249621"/>
            <a:ext cx="64719" cy="647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959263" y="6451220"/>
            <a:ext cx="64719" cy="64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959263" y="6066022"/>
            <a:ext cx="64719" cy="64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262515" y="6634822"/>
            <a:ext cx="64719" cy="647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30330" y="6634820"/>
            <a:ext cx="64720" cy="647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730330" y="6249621"/>
            <a:ext cx="64720" cy="647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30330" y="6451220"/>
            <a:ext cx="64720" cy="647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530999"/>
            <a:ext cx="283845" cy="567055"/>
          </a:xfrm>
          <a:custGeom>
            <a:avLst/>
            <a:gdLst/>
            <a:ahLst/>
            <a:cxnLst/>
            <a:rect l="l" t="t" r="r" b="b"/>
            <a:pathLst>
              <a:path w="283845" h="567055">
                <a:moveTo>
                  <a:pt x="0" y="0"/>
                </a:moveTo>
                <a:lnTo>
                  <a:pt x="0" y="567004"/>
                </a:lnTo>
                <a:lnTo>
                  <a:pt x="45986" y="563293"/>
                </a:lnTo>
                <a:lnTo>
                  <a:pt x="89610" y="552551"/>
                </a:lnTo>
                <a:lnTo>
                  <a:pt x="130287" y="535361"/>
                </a:lnTo>
                <a:lnTo>
                  <a:pt x="167434" y="512306"/>
                </a:lnTo>
                <a:lnTo>
                  <a:pt x="200467" y="483970"/>
                </a:lnTo>
                <a:lnTo>
                  <a:pt x="228803" y="450936"/>
                </a:lnTo>
                <a:lnTo>
                  <a:pt x="251858" y="413789"/>
                </a:lnTo>
                <a:lnTo>
                  <a:pt x="269049" y="373112"/>
                </a:lnTo>
                <a:lnTo>
                  <a:pt x="279791" y="329488"/>
                </a:lnTo>
                <a:lnTo>
                  <a:pt x="283502" y="283502"/>
                </a:lnTo>
                <a:lnTo>
                  <a:pt x="279791" y="237518"/>
                </a:lnTo>
                <a:lnTo>
                  <a:pt x="269049" y="193896"/>
                </a:lnTo>
                <a:lnTo>
                  <a:pt x="251858" y="153220"/>
                </a:lnTo>
                <a:lnTo>
                  <a:pt x="228803" y="116073"/>
                </a:lnTo>
                <a:lnTo>
                  <a:pt x="200467" y="83038"/>
                </a:lnTo>
                <a:lnTo>
                  <a:pt x="167434" y="54701"/>
                </a:lnTo>
                <a:lnTo>
                  <a:pt x="130287" y="31645"/>
                </a:lnTo>
                <a:lnTo>
                  <a:pt x="89610" y="14453"/>
                </a:lnTo>
                <a:lnTo>
                  <a:pt x="45986" y="3710"/>
                </a:lnTo>
                <a:lnTo>
                  <a:pt x="0" y="0"/>
                </a:lnTo>
                <a:close/>
              </a:path>
            </a:pathLst>
          </a:custGeom>
          <a:solidFill>
            <a:srgbClr val="0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"/>
          <p:cNvSpPr txBox="1"/>
          <p:nvPr/>
        </p:nvSpPr>
        <p:spPr>
          <a:xfrm>
            <a:off x="669143" y="2840852"/>
            <a:ext cx="4909259" cy="34599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6220" algn="l"/>
              </a:tabLst>
            </a:pPr>
            <a:r>
              <a:rPr lang="es-PE" sz="1600" dirty="0">
                <a:uFill>
                  <a:solidFill>
                    <a:srgbClr val="0D519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600" dirty="0">
                <a:uFill>
                  <a:solidFill>
                    <a:srgbClr val="0D519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600" dirty="0" smtClean="0">
                <a:uFill>
                  <a:solidFill>
                    <a:srgbClr val="0D519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600" spc="-18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Departures</a:t>
            </a:r>
            <a:r>
              <a:rPr lang="es-PE" sz="16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120" indent="-173990">
              <a:lnSpc>
                <a:spcPct val="100000"/>
              </a:lnSpc>
              <a:spcBef>
                <a:spcPts val="5"/>
              </a:spcBef>
              <a:buAutoNum type="arabicPlain"/>
              <a:tabLst>
                <a:tab pos="452755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time a</a:t>
            </a:r>
            <a:r>
              <a:rPr sz="16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575757"/>
              </a:buClr>
              <a:buFont typeface="Verdana"/>
              <a:buAutoNum type="arabicPlain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765">
              <a:lnSpc>
                <a:spcPct val="100000"/>
              </a:lnSpc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755" indent="-174625">
              <a:lnSpc>
                <a:spcPct val="100000"/>
              </a:lnSpc>
              <a:spcBef>
                <a:spcPts val="10"/>
              </a:spcBef>
              <a:buAutoNum type="arabicPlain" startAt="2"/>
              <a:tabLst>
                <a:tab pos="453390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day and 1 day itinerary</a:t>
            </a:r>
            <a:r>
              <a:rPr sz="16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765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Stops</a:t>
            </a:r>
            <a:r>
              <a:rPr sz="16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E" sz="1600" spc="-5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765">
              <a:lnSpc>
                <a:spcPct val="100000"/>
              </a:lnSpc>
              <a:spcBef>
                <a:spcPts val="5"/>
              </a:spcBef>
            </a:pPr>
            <a:r>
              <a:rPr sz="16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Itinerary</a:t>
            </a:r>
            <a:r>
              <a:rPr sz="16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dependable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765">
              <a:lnSpc>
                <a:spcPct val="100000"/>
              </a:lnSpc>
            </a:pP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Roundtrip: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765">
              <a:lnSpc>
                <a:spcPct val="100000"/>
              </a:lnSpc>
              <a:spcBef>
                <a:spcPts val="10"/>
              </a:spcBef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765" marR="2228850">
              <a:lnSpc>
                <a:spcPct val="100000"/>
              </a:lnSpc>
            </a:pP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ht</a:t>
            </a:r>
            <a:r>
              <a:rPr lang="es-PE" sz="1600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PE" sz="16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8765" marR="2228850">
              <a:lnSpc>
                <a:spcPct val="100000"/>
              </a:lnSpc>
            </a:pPr>
            <a:r>
              <a:rPr sz="1600" spc="-15" dirty="0" smtClean="0">
                <a:latin typeface="Arial" panose="020B0604020202020204" pitchFamily="34" charset="0"/>
                <a:cs typeface="Arial" panose="020B0604020202020204" pitchFamily="34" charset="0"/>
              </a:rPr>
              <a:t>Onboard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3"/>
          <p:cNvSpPr/>
          <p:nvPr/>
        </p:nvSpPr>
        <p:spPr>
          <a:xfrm>
            <a:off x="462080" y="2868213"/>
            <a:ext cx="316865" cy="315595"/>
          </a:xfrm>
          <a:custGeom>
            <a:avLst/>
            <a:gdLst/>
            <a:ahLst/>
            <a:cxnLst/>
            <a:rect l="l" t="t" r="r" b="b"/>
            <a:pathLst>
              <a:path w="316864" h="315595">
                <a:moveTo>
                  <a:pt x="49022" y="256921"/>
                </a:moveTo>
                <a:lnTo>
                  <a:pt x="46609" y="253746"/>
                </a:lnTo>
                <a:lnTo>
                  <a:pt x="40386" y="253746"/>
                </a:lnTo>
                <a:lnTo>
                  <a:pt x="38100" y="256921"/>
                </a:lnTo>
                <a:lnTo>
                  <a:pt x="38100" y="262382"/>
                </a:lnTo>
                <a:lnTo>
                  <a:pt x="40386" y="264795"/>
                </a:lnTo>
                <a:lnTo>
                  <a:pt x="46609" y="264795"/>
                </a:lnTo>
                <a:lnTo>
                  <a:pt x="49022" y="262382"/>
                </a:lnTo>
                <a:lnTo>
                  <a:pt x="49022" y="256921"/>
                </a:lnTo>
                <a:close/>
              </a:path>
              <a:path w="316864" h="315595">
                <a:moveTo>
                  <a:pt x="49022" y="211963"/>
                </a:moveTo>
                <a:lnTo>
                  <a:pt x="46609" y="209550"/>
                </a:lnTo>
                <a:lnTo>
                  <a:pt x="40386" y="209550"/>
                </a:lnTo>
                <a:lnTo>
                  <a:pt x="38100" y="211963"/>
                </a:lnTo>
                <a:lnTo>
                  <a:pt x="38100" y="218313"/>
                </a:lnTo>
                <a:lnTo>
                  <a:pt x="40386" y="220599"/>
                </a:lnTo>
                <a:lnTo>
                  <a:pt x="46609" y="220599"/>
                </a:lnTo>
                <a:lnTo>
                  <a:pt x="49022" y="218313"/>
                </a:lnTo>
                <a:lnTo>
                  <a:pt x="49022" y="211963"/>
                </a:lnTo>
                <a:close/>
              </a:path>
              <a:path w="316864" h="315595">
                <a:moveTo>
                  <a:pt x="86995" y="256921"/>
                </a:moveTo>
                <a:lnTo>
                  <a:pt x="84709" y="253746"/>
                </a:lnTo>
                <a:lnTo>
                  <a:pt x="79248" y="253746"/>
                </a:lnTo>
                <a:lnTo>
                  <a:pt x="76200" y="256921"/>
                </a:lnTo>
                <a:lnTo>
                  <a:pt x="76200" y="262382"/>
                </a:lnTo>
                <a:lnTo>
                  <a:pt x="79248" y="264795"/>
                </a:lnTo>
                <a:lnTo>
                  <a:pt x="84709" y="264795"/>
                </a:lnTo>
                <a:lnTo>
                  <a:pt x="86995" y="262382"/>
                </a:lnTo>
                <a:lnTo>
                  <a:pt x="86995" y="256921"/>
                </a:lnTo>
                <a:close/>
              </a:path>
              <a:path w="316864" h="315595">
                <a:moveTo>
                  <a:pt x="86995" y="211963"/>
                </a:moveTo>
                <a:lnTo>
                  <a:pt x="84709" y="209550"/>
                </a:lnTo>
                <a:lnTo>
                  <a:pt x="79248" y="209550"/>
                </a:lnTo>
                <a:lnTo>
                  <a:pt x="76200" y="211963"/>
                </a:lnTo>
                <a:lnTo>
                  <a:pt x="76200" y="218313"/>
                </a:lnTo>
                <a:lnTo>
                  <a:pt x="79248" y="220599"/>
                </a:lnTo>
                <a:lnTo>
                  <a:pt x="84709" y="220599"/>
                </a:lnTo>
                <a:lnTo>
                  <a:pt x="86995" y="218313"/>
                </a:lnTo>
                <a:lnTo>
                  <a:pt x="86995" y="211963"/>
                </a:lnTo>
                <a:close/>
              </a:path>
              <a:path w="316864" h="315595">
                <a:moveTo>
                  <a:pt x="125095" y="256921"/>
                </a:moveTo>
                <a:lnTo>
                  <a:pt x="122809" y="253746"/>
                </a:lnTo>
                <a:lnTo>
                  <a:pt x="117348" y="253746"/>
                </a:lnTo>
                <a:lnTo>
                  <a:pt x="115062" y="256921"/>
                </a:lnTo>
                <a:lnTo>
                  <a:pt x="115062" y="262382"/>
                </a:lnTo>
                <a:lnTo>
                  <a:pt x="117348" y="264795"/>
                </a:lnTo>
                <a:lnTo>
                  <a:pt x="122809" y="264795"/>
                </a:lnTo>
                <a:lnTo>
                  <a:pt x="125095" y="262382"/>
                </a:lnTo>
                <a:lnTo>
                  <a:pt x="125095" y="256921"/>
                </a:lnTo>
                <a:close/>
              </a:path>
              <a:path w="316864" h="315595">
                <a:moveTo>
                  <a:pt x="125095" y="211963"/>
                </a:moveTo>
                <a:lnTo>
                  <a:pt x="122809" y="209550"/>
                </a:lnTo>
                <a:lnTo>
                  <a:pt x="117348" y="209550"/>
                </a:lnTo>
                <a:lnTo>
                  <a:pt x="115062" y="211963"/>
                </a:lnTo>
                <a:lnTo>
                  <a:pt x="115062" y="218313"/>
                </a:lnTo>
                <a:lnTo>
                  <a:pt x="117348" y="220599"/>
                </a:lnTo>
                <a:lnTo>
                  <a:pt x="122809" y="220599"/>
                </a:lnTo>
                <a:lnTo>
                  <a:pt x="125095" y="218313"/>
                </a:lnTo>
                <a:lnTo>
                  <a:pt x="125095" y="211963"/>
                </a:lnTo>
                <a:close/>
              </a:path>
              <a:path w="316864" h="315595">
                <a:moveTo>
                  <a:pt x="163957" y="256921"/>
                </a:moveTo>
                <a:lnTo>
                  <a:pt x="160909" y="253746"/>
                </a:lnTo>
                <a:lnTo>
                  <a:pt x="155448" y="253746"/>
                </a:lnTo>
                <a:lnTo>
                  <a:pt x="153162" y="256921"/>
                </a:lnTo>
                <a:lnTo>
                  <a:pt x="153162" y="262382"/>
                </a:lnTo>
                <a:lnTo>
                  <a:pt x="155448" y="264795"/>
                </a:lnTo>
                <a:lnTo>
                  <a:pt x="160909" y="264795"/>
                </a:lnTo>
                <a:lnTo>
                  <a:pt x="163957" y="262382"/>
                </a:lnTo>
                <a:lnTo>
                  <a:pt x="163957" y="256921"/>
                </a:lnTo>
                <a:close/>
              </a:path>
              <a:path w="316864" h="315595">
                <a:moveTo>
                  <a:pt x="163957" y="211963"/>
                </a:moveTo>
                <a:lnTo>
                  <a:pt x="160909" y="209550"/>
                </a:lnTo>
                <a:lnTo>
                  <a:pt x="155448" y="209550"/>
                </a:lnTo>
                <a:lnTo>
                  <a:pt x="153162" y="211963"/>
                </a:lnTo>
                <a:lnTo>
                  <a:pt x="153162" y="218313"/>
                </a:lnTo>
                <a:lnTo>
                  <a:pt x="155448" y="220599"/>
                </a:lnTo>
                <a:lnTo>
                  <a:pt x="160909" y="220599"/>
                </a:lnTo>
                <a:lnTo>
                  <a:pt x="163957" y="218313"/>
                </a:lnTo>
                <a:lnTo>
                  <a:pt x="163957" y="211963"/>
                </a:lnTo>
                <a:close/>
              </a:path>
              <a:path w="316864" h="315595">
                <a:moveTo>
                  <a:pt x="169418" y="27559"/>
                </a:moveTo>
                <a:lnTo>
                  <a:pt x="167259" y="16637"/>
                </a:lnTo>
                <a:lnTo>
                  <a:pt x="161417" y="7874"/>
                </a:lnTo>
                <a:lnTo>
                  <a:pt x="152781" y="2032"/>
                </a:lnTo>
                <a:lnTo>
                  <a:pt x="142240" y="0"/>
                </a:lnTo>
                <a:lnTo>
                  <a:pt x="139192" y="0"/>
                </a:lnTo>
                <a:lnTo>
                  <a:pt x="136779" y="2413"/>
                </a:lnTo>
                <a:lnTo>
                  <a:pt x="136779" y="8636"/>
                </a:lnTo>
                <a:lnTo>
                  <a:pt x="139192" y="11049"/>
                </a:lnTo>
                <a:lnTo>
                  <a:pt x="150749" y="11049"/>
                </a:lnTo>
                <a:lnTo>
                  <a:pt x="158623" y="18161"/>
                </a:lnTo>
                <a:lnTo>
                  <a:pt x="158623" y="36195"/>
                </a:lnTo>
                <a:lnTo>
                  <a:pt x="150749" y="44069"/>
                </a:lnTo>
                <a:lnTo>
                  <a:pt x="139192" y="44069"/>
                </a:lnTo>
                <a:lnTo>
                  <a:pt x="136779" y="46482"/>
                </a:lnTo>
                <a:lnTo>
                  <a:pt x="136779" y="52832"/>
                </a:lnTo>
                <a:lnTo>
                  <a:pt x="139192" y="55118"/>
                </a:lnTo>
                <a:lnTo>
                  <a:pt x="142240" y="55118"/>
                </a:lnTo>
                <a:lnTo>
                  <a:pt x="152781" y="52959"/>
                </a:lnTo>
                <a:lnTo>
                  <a:pt x="161417" y="46990"/>
                </a:lnTo>
                <a:lnTo>
                  <a:pt x="167259" y="38227"/>
                </a:lnTo>
                <a:lnTo>
                  <a:pt x="169418" y="27559"/>
                </a:lnTo>
                <a:close/>
              </a:path>
              <a:path w="316864" h="315595">
                <a:moveTo>
                  <a:pt x="202057" y="256921"/>
                </a:moveTo>
                <a:lnTo>
                  <a:pt x="199771" y="253746"/>
                </a:lnTo>
                <a:lnTo>
                  <a:pt x="193548" y="253746"/>
                </a:lnTo>
                <a:lnTo>
                  <a:pt x="191262" y="256921"/>
                </a:lnTo>
                <a:lnTo>
                  <a:pt x="191262" y="262382"/>
                </a:lnTo>
                <a:lnTo>
                  <a:pt x="193548" y="264795"/>
                </a:lnTo>
                <a:lnTo>
                  <a:pt x="199771" y="264795"/>
                </a:lnTo>
                <a:lnTo>
                  <a:pt x="202057" y="262382"/>
                </a:lnTo>
                <a:lnTo>
                  <a:pt x="202057" y="256921"/>
                </a:lnTo>
                <a:close/>
              </a:path>
              <a:path w="316864" h="315595">
                <a:moveTo>
                  <a:pt x="202057" y="211963"/>
                </a:moveTo>
                <a:lnTo>
                  <a:pt x="199771" y="209550"/>
                </a:lnTo>
                <a:lnTo>
                  <a:pt x="193548" y="209550"/>
                </a:lnTo>
                <a:lnTo>
                  <a:pt x="191262" y="211963"/>
                </a:lnTo>
                <a:lnTo>
                  <a:pt x="191262" y="218313"/>
                </a:lnTo>
                <a:lnTo>
                  <a:pt x="193548" y="220599"/>
                </a:lnTo>
                <a:lnTo>
                  <a:pt x="199771" y="220599"/>
                </a:lnTo>
                <a:lnTo>
                  <a:pt x="202057" y="218313"/>
                </a:lnTo>
                <a:lnTo>
                  <a:pt x="202057" y="211963"/>
                </a:lnTo>
                <a:close/>
              </a:path>
              <a:path w="316864" h="315595">
                <a:moveTo>
                  <a:pt x="202057" y="27559"/>
                </a:moveTo>
                <a:lnTo>
                  <a:pt x="199898" y="16637"/>
                </a:lnTo>
                <a:lnTo>
                  <a:pt x="194056" y="7874"/>
                </a:lnTo>
                <a:lnTo>
                  <a:pt x="185420" y="2032"/>
                </a:lnTo>
                <a:lnTo>
                  <a:pt x="174879" y="0"/>
                </a:lnTo>
                <a:lnTo>
                  <a:pt x="171831" y="0"/>
                </a:lnTo>
                <a:lnTo>
                  <a:pt x="169418" y="2413"/>
                </a:lnTo>
                <a:lnTo>
                  <a:pt x="169418" y="8636"/>
                </a:lnTo>
                <a:lnTo>
                  <a:pt x="171831" y="11049"/>
                </a:lnTo>
                <a:lnTo>
                  <a:pt x="183388" y="11049"/>
                </a:lnTo>
                <a:lnTo>
                  <a:pt x="191262" y="18161"/>
                </a:lnTo>
                <a:lnTo>
                  <a:pt x="191262" y="36195"/>
                </a:lnTo>
                <a:lnTo>
                  <a:pt x="183388" y="44069"/>
                </a:lnTo>
                <a:lnTo>
                  <a:pt x="171831" y="44069"/>
                </a:lnTo>
                <a:lnTo>
                  <a:pt x="169418" y="46482"/>
                </a:lnTo>
                <a:lnTo>
                  <a:pt x="169418" y="52832"/>
                </a:lnTo>
                <a:lnTo>
                  <a:pt x="171831" y="55118"/>
                </a:lnTo>
                <a:lnTo>
                  <a:pt x="174879" y="55118"/>
                </a:lnTo>
                <a:lnTo>
                  <a:pt x="185420" y="52959"/>
                </a:lnTo>
                <a:lnTo>
                  <a:pt x="194056" y="46990"/>
                </a:lnTo>
                <a:lnTo>
                  <a:pt x="199898" y="38227"/>
                </a:lnTo>
                <a:lnTo>
                  <a:pt x="202057" y="27559"/>
                </a:lnTo>
                <a:close/>
              </a:path>
              <a:path w="316864" h="315595">
                <a:moveTo>
                  <a:pt x="240157" y="211963"/>
                </a:moveTo>
                <a:lnTo>
                  <a:pt x="237871" y="209550"/>
                </a:lnTo>
                <a:lnTo>
                  <a:pt x="231648" y="209550"/>
                </a:lnTo>
                <a:lnTo>
                  <a:pt x="229362" y="211963"/>
                </a:lnTo>
                <a:lnTo>
                  <a:pt x="229362" y="218313"/>
                </a:lnTo>
                <a:lnTo>
                  <a:pt x="231648" y="220599"/>
                </a:lnTo>
                <a:lnTo>
                  <a:pt x="237871" y="220599"/>
                </a:lnTo>
                <a:lnTo>
                  <a:pt x="240157" y="218313"/>
                </a:lnTo>
                <a:lnTo>
                  <a:pt x="240157" y="211963"/>
                </a:lnTo>
                <a:close/>
              </a:path>
              <a:path w="316864" h="315595">
                <a:moveTo>
                  <a:pt x="278257" y="211963"/>
                </a:moveTo>
                <a:lnTo>
                  <a:pt x="275971" y="209550"/>
                </a:lnTo>
                <a:lnTo>
                  <a:pt x="269748" y="209550"/>
                </a:lnTo>
                <a:lnTo>
                  <a:pt x="267462" y="211963"/>
                </a:lnTo>
                <a:lnTo>
                  <a:pt x="267462" y="218313"/>
                </a:lnTo>
                <a:lnTo>
                  <a:pt x="269748" y="220599"/>
                </a:lnTo>
                <a:lnTo>
                  <a:pt x="275971" y="220599"/>
                </a:lnTo>
                <a:lnTo>
                  <a:pt x="278257" y="218313"/>
                </a:lnTo>
                <a:lnTo>
                  <a:pt x="278257" y="211963"/>
                </a:lnTo>
                <a:close/>
              </a:path>
              <a:path w="316864" h="315595">
                <a:moveTo>
                  <a:pt x="316357" y="22098"/>
                </a:moveTo>
                <a:lnTo>
                  <a:pt x="233934" y="22098"/>
                </a:lnTo>
                <a:lnTo>
                  <a:pt x="230759" y="13335"/>
                </a:lnTo>
                <a:lnTo>
                  <a:pt x="224790" y="6350"/>
                </a:lnTo>
                <a:lnTo>
                  <a:pt x="216916" y="1651"/>
                </a:lnTo>
                <a:lnTo>
                  <a:pt x="207518" y="0"/>
                </a:lnTo>
                <a:lnTo>
                  <a:pt x="204470" y="0"/>
                </a:lnTo>
                <a:lnTo>
                  <a:pt x="202057" y="2413"/>
                </a:lnTo>
                <a:lnTo>
                  <a:pt x="202057" y="8636"/>
                </a:lnTo>
                <a:lnTo>
                  <a:pt x="204470" y="11049"/>
                </a:lnTo>
                <a:lnTo>
                  <a:pt x="216154" y="11049"/>
                </a:lnTo>
                <a:lnTo>
                  <a:pt x="223901" y="18161"/>
                </a:lnTo>
                <a:lnTo>
                  <a:pt x="223901" y="36195"/>
                </a:lnTo>
                <a:lnTo>
                  <a:pt x="216154" y="44069"/>
                </a:lnTo>
                <a:lnTo>
                  <a:pt x="204470" y="44069"/>
                </a:lnTo>
                <a:lnTo>
                  <a:pt x="202057" y="46482"/>
                </a:lnTo>
                <a:lnTo>
                  <a:pt x="202057" y="52832"/>
                </a:lnTo>
                <a:lnTo>
                  <a:pt x="204470" y="55118"/>
                </a:lnTo>
                <a:lnTo>
                  <a:pt x="207518" y="55118"/>
                </a:lnTo>
                <a:lnTo>
                  <a:pt x="216916" y="53467"/>
                </a:lnTo>
                <a:lnTo>
                  <a:pt x="224790" y="48895"/>
                </a:lnTo>
                <a:lnTo>
                  <a:pt x="230759" y="41910"/>
                </a:lnTo>
                <a:lnTo>
                  <a:pt x="233934" y="33147"/>
                </a:lnTo>
                <a:lnTo>
                  <a:pt x="305435" y="33147"/>
                </a:lnTo>
                <a:lnTo>
                  <a:pt x="305435" y="82677"/>
                </a:lnTo>
                <a:lnTo>
                  <a:pt x="305435" y="93726"/>
                </a:lnTo>
                <a:lnTo>
                  <a:pt x="305435" y="304165"/>
                </a:lnTo>
                <a:lnTo>
                  <a:pt x="10922" y="304165"/>
                </a:lnTo>
                <a:lnTo>
                  <a:pt x="10922" y="93726"/>
                </a:lnTo>
                <a:lnTo>
                  <a:pt x="305435" y="93726"/>
                </a:lnTo>
                <a:lnTo>
                  <a:pt x="305435" y="82677"/>
                </a:lnTo>
                <a:lnTo>
                  <a:pt x="10922" y="82677"/>
                </a:lnTo>
                <a:lnTo>
                  <a:pt x="10922" y="33147"/>
                </a:lnTo>
                <a:lnTo>
                  <a:pt x="106553" y="33147"/>
                </a:lnTo>
                <a:lnTo>
                  <a:pt x="108839" y="30734"/>
                </a:lnTo>
                <a:lnTo>
                  <a:pt x="108839" y="24384"/>
                </a:lnTo>
                <a:lnTo>
                  <a:pt x="106553" y="22098"/>
                </a:lnTo>
                <a:lnTo>
                  <a:pt x="94107" y="22098"/>
                </a:lnTo>
                <a:lnTo>
                  <a:pt x="96393" y="15748"/>
                </a:lnTo>
                <a:lnTo>
                  <a:pt x="101854" y="11049"/>
                </a:lnTo>
                <a:lnTo>
                  <a:pt x="118110" y="11049"/>
                </a:lnTo>
                <a:lnTo>
                  <a:pt x="125095" y="18161"/>
                </a:lnTo>
                <a:lnTo>
                  <a:pt x="125095" y="36195"/>
                </a:lnTo>
                <a:lnTo>
                  <a:pt x="118110" y="44069"/>
                </a:lnTo>
                <a:lnTo>
                  <a:pt x="106553" y="44069"/>
                </a:lnTo>
                <a:lnTo>
                  <a:pt x="103378" y="46482"/>
                </a:lnTo>
                <a:lnTo>
                  <a:pt x="103378" y="52832"/>
                </a:lnTo>
                <a:lnTo>
                  <a:pt x="106553" y="55118"/>
                </a:lnTo>
                <a:lnTo>
                  <a:pt x="108839" y="55118"/>
                </a:lnTo>
                <a:lnTo>
                  <a:pt x="119761" y="52959"/>
                </a:lnTo>
                <a:lnTo>
                  <a:pt x="128651" y="46990"/>
                </a:lnTo>
                <a:lnTo>
                  <a:pt x="134620" y="38227"/>
                </a:lnTo>
                <a:lnTo>
                  <a:pt x="136779" y="27559"/>
                </a:lnTo>
                <a:lnTo>
                  <a:pt x="134620" y="16637"/>
                </a:lnTo>
                <a:lnTo>
                  <a:pt x="130810" y="11049"/>
                </a:lnTo>
                <a:lnTo>
                  <a:pt x="128651" y="7874"/>
                </a:lnTo>
                <a:lnTo>
                  <a:pt x="119761" y="2032"/>
                </a:lnTo>
                <a:lnTo>
                  <a:pt x="108839" y="0"/>
                </a:lnTo>
                <a:lnTo>
                  <a:pt x="99822" y="1651"/>
                </a:lnTo>
                <a:lnTo>
                  <a:pt x="91821" y="6350"/>
                </a:lnTo>
                <a:lnTo>
                  <a:pt x="85725" y="13335"/>
                </a:lnTo>
                <a:lnTo>
                  <a:pt x="82423" y="22098"/>
                </a:lnTo>
                <a:lnTo>
                  <a:pt x="0" y="22098"/>
                </a:lnTo>
                <a:lnTo>
                  <a:pt x="0" y="315214"/>
                </a:lnTo>
                <a:lnTo>
                  <a:pt x="316357" y="315214"/>
                </a:lnTo>
                <a:lnTo>
                  <a:pt x="316357" y="304165"/>
                </a:lnTo>
                <a:lnTo>
                  <a:pt x="316357" y="33147"/>
                </a:lnTo>
                <a:lnTo>
                  <a:pt x="316357" y="22098"/>
                </a:lnTo>
                <a:close/>
              </a:path>
            </a:pathLst>
          </a:custGeom>
          <a:solidFill>
            <a:srgbClr val="0D519A"/>
          </a:solidFill>
        </p:spPr>
        <p:txBody>
          <a:bodyPr wrap="square" lIns="0" tIns="0" rIns="0" bIns="0" rtlCol="0"/>
          <a:lstStyle/>
          <a:p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4"/>
          <p:cNvSpPr/>
          <p:nvPr/>
        </p:nvSpPr>
        <p:spPr>
          <a:xfrm>
            <a:off x="463604" y="3526581"/>
            <a:ext cx="320040" cy="320040"/>
          </a:xfrm>
          <a:custGeom>
            <a:avLst/>
            <a:gdLst/>
            <a:ahLst/>
            <a:cxnLst/>
            <a:rect l="l" t="t" r="r" b="b"/>
            <a:pathLst>
              <a:path w="320039" h="320039">
                <a:moveTo>
                  <a:pt x="53086" y="156337"/>
                </a:moveTo>
                <a:lnTo>
                  <a:pt x="51181" y="153797"/>
                </a:lnTo>
                <a:lnTo>
                  <a:pt x="39751" y="153797"/>
                </a:lnTo>
                <a:lnTo>
                  <a:pt x="37211" y="156337"/>
                </a:lnTo>
                <a:lnTo>
                  <a:pt x="37211" y="162052"/>
                </a:lnTo>
                <a:lnTo>
                  <a:pt x="39751" y="164592"/>
                </a:lnTo>
                <a:lnTo>
                  <a:pt x="51181" y="164592"/>
                </a:lnTo>
                <a:lnTo>
                  <a:pt x="53086" y="162052"/>
                </a:lnTo>
                <a:lnTo>
                  <a:pt x="53086" y="156337"/>
                </a:lnTo>
                <a:close/>
              </a:path>
              <a:path w="320039" h="320039">
                <a:moveTo>
                  <a:pt x="86487" y="236728"/>
                </a:moveTo>
                <a:lnTo>
                  <a:pt x="84709" y="234823"/>
                </a:lnTo>
                <a:lnTo>
                  <a:pt x="82804" y="232283"/>
                </a:lnTo>
                <a:lnTo>
                  <a:pt x="78994" y="232918"/>
                </a:lnTo>
                <a:lnTo>
                  <a:pt x="71374" y="240538"/>
                </a:lnTo>
                <a:lnTo>
                  <a:pt x="71374" y="243713"/>
                </a:lnTo>
                <a:lnTo>
                  <a:pt x="73279" y="246253"/>
                </a:lnTo>
                <a:lnTo>
                  <a:pt x="75819" y="247523"/>
                </a:lnTo>
                <a:lnTo>
                  <a:pt x="78359" y="247523"/>
                </a:lnTo>
                <a:lnTo>
                  <a:pt x="80899" y="246253"/>
                </a:lnTo>
                <a:lnTo>
                  <a:pt x="84709" y="242443"/>
                </a:lnTo>
                <a:lnTo>
                  <a:pt x="86487" y="239903"/>
                </a:lnTo>
                <a:lnTo>
                  <a:pt x="86487" y="236728"/>
                </a:lnTo>
                <a:close/>
              </a:path>
              <a:path w="320039" h="320039">
                <a:moveTo>
                  <a:pt x="86487" y="78486"/>
                </a:moveTo>
                <a:lnTo>
                  <a:pt x="80899" y="72771"/>
                </a:lnTo>
                <a:lnTo>
                  <a:pt x="78994" y="70231"/>
                </a:lnTo>
                <a:lnTo>
                  <a:pt x="75184" y="70231"/>
                </a:lnTo>
                <a:lnTo>
                  <a:pt x="73279" y="72771"/>
                </a:lnTo>
                <a:lnTo>
                  <a:pt x="71374" y="74676"/>
                </a:lnTo>
                <a:lnTo>
                  <a:pt x="71374" y="77851"/>
                </a:lnTo>
                <a:lnTo>
                  <a:pt x="73279" y="80391"/>
                </a:lnTo>
                <a:lnTo>
                  <a:pt x="77089" y="84201"/>
                </a:lnTo>
                <a:lnTo>
                  <a:pt x="79629" y="85471"/>
                </a:lnTo>
                <a:lnTo>
                  <a:pt x="82169" y="85471"/>
                </a:lnTo>
                <a:lnTo>
                  <a:pt x="84709" y="84201"/>
                </a:lnTo>
                <a:lnTo>
                  <a:pt x="86487" y="81661"/>
                </a:lnTo>
                <a:lnTo>
                  <a:pt x="86487" y="78486"/>
                </a:lnTo>
                <a:close/>
              </a:path>
              <a:path w="320039" h="320039">
                <a:moveTo>
                  <a:pt x="164846" y="268351"/>
                </a:moveTo>
                <a:lnTo>
                  <a:pt x="162941" y="265811"/>
                </a:lnTo>
                <a:lnTo>
                  <a:pt x="156718" y="265811"/>
                </a:lnTo>
                <a:lnTo>
                  <a:pt x="154178" y="268351"/>
                </a:lnTo>
                <a:lnTo>
                  <a:pt x="154178" y="279781"/>
                </a:lnTo>
                <a:lnTo>
                  <a:pt x="156718" y="281686"/>
                </a:lnTo>
                <a:lnTo>
                  <a:pt x="162941" y="281686"/>
                </a:lnTo>
                <a:lnTo>
                  <a:pt x="164846" y="279781"/>
                </a:lnTo>
                <a:lnTo>
                  <a:pt x="164846" y="268351"/>
                </a:lnTo>
                <a:close/>
              </a:path>
              <a:path w="320039" h="320039">
                <a:moveTo>
                  <a:pt x="164846" y="39243"/>
                </a:moveTo>
                <a:lnTo>
                  <a:pt x="162941" y="36703"/>
                </a:lnTo>
                <a:lnTo>
                  <a:pt x="156718" y="36703"/>
                </a:lnTo>
                <a:lnTo>
                  <a:pt x="154178" y="39243"/>
                </a:lnTo>
                <a:lnTo>
                  <a:pt x="154178" y="50038"/>
                </a:lnTo>
                <a:lnTo>
                  <a:pt x="156718" y="52578"/>
                </a:lnTo>
                <a:lnTo>
                  <a:pt x="162941" y="52578"/>
                </a:lnTo>
                <a:lnTo>
                  <a:pt x="164846" y="50038"/>
                </a:lnTo>
                <a:lnTo>
                  <a:pt x="164846" y="39243"/>
                </a:lnTo>
                <a:close/>
              </a:path>
              <a:path w="320039" h="320039">
                <a:moveTo>
                  <a:pt x="181356" y="159512"/>
                </a:moveTo>
                <a:lnTo>
                  <a:pt x="170561" y="141097"/>
                </a:lnTo>
                <a:lnTo>
                  <a:pt x="170561" y="153162"/>
                </a:lnTo>
                <a:lnTo>
                  <a:pt x="170561" y="165227"/>
                </a:lnTo>
                <a:lnTo>
                  <a:pt x="165481" y="170307"/>
                </a:lnTo>
                <a:lnTo>
                  <a:pt x="154178" y="170307"/>
                </a:lnTo>
                <a:lnTo>
                  <a:pt x="149098" y="165227"/>
                </a:lnTo>
                <a:lnTo>
                  <a:pt x="149098" y="153162"/>
                </a:lnTo>
                <a:lnTo>
                  <a:pt x="154178" y="148717"/>
                </a:lnTo>
                <a:lnTo>
                  <a:pt x="165481" y="148717"/>
                </a:lnTo>
                <a:lnTo>
                  <a:pt x="170561" y="153162"/>
                </a:lnTo>
                <a:lnTo>
                  <a:pt x="170561" y="141097"/>
                </a:lnTo>
                <a:lnTo>
                  <a:pt x="164846" y="138557"/>
                </a:lnTo>
                <a:lnTo>
                  <a:pt x="164846" y="81661"/>
                </a:lnTo>
                <a:lnTo>
                  <a:pt x="162941" y="79121"/>
                </a:lnTo>
                <a:lnTo>
                  <a:pt x="156718" y="79121"/>
                </a:lnTo>
                <a:lnTo>
                  <a:pt x="154178" y="81661"/>
                </a:lnTo>
                <a:lnTo>
                  <a:pt x="154178" y="138557"/>
                </a:lnTo>
                <a:lnTo>
                  <a:pt x="147193" y="140462"/>
                </a:lnTo>
                <a:lnTo>
                  <a:pt x="140843" y="146177"/>
                </a:lnTo>
                <a:lnTo>
                  <a:pt x="138938" y="153797"/>
                </a:lnTo>
                <a:lnTo>
                  <a:pt x="98552" y="153797"/>
                </a:lnTo>
                <a:lnTo>
                  <a:pt x="96012" y="156337"/>
                </a:lnTo>
                <a:lnTo>
                  <a:pt x="96012" y="162052"/>
                </a:lnTo>
                <a:lnTo>
                  <a:pt x="98552" y="164592"/>
                </a:lnTo>
                <a:lnTo>
                  <a:pt x="138938" y="164592"/>
                </a:lnTo>
                <a:lnTo>
                  <a:pt x="141859" y="171069"/>
                </a:lnTo>
                <a:lnTo>
                  <a:pt x="146558" y="176022"/>
                </a:lnTo>
                <a:lnTo>
                  <a:pt x="152654" y="179197"/>
                </a:lnTo>
                <a:lnTo>
                  <a:pt x="159766" y="180340"/>
                </a:lnTo>
                <a:lnTo>
                  <a:pt x="168275" y="178689"/>
                </a:lnTo>
                <a:lnTo>
                  <a:pt x="175133" y="174244"/>
                </a:lnTo>
                <a:lnTo>
                  <a:pt x="177800" y="170307"/>
                </a:lnTo>
                <a:lnTo>
                  <a:pt x="179705" y="167513"/>
                </a:lnTo>
                <a:lnTo>
                  <a:pt x="181356" y="159512"/>
                </a:lnTo>
                <a:close/>
              </a:path>
              <a:path w="320039" h="320039">
                <a:moveTo>
                  <a:pt x="248285" y="240538"/>
                </a:moveTo>
                <a:lnTo>
                  <a:pt x="242570" y="234823"/>
                </a:lnTo>
                <a:lnTo>
                  <a:pt x="240665" y="232283"/>
                </a:lnTo>
                <a:lnTo>
                  <a:pt x="236855" y="232283"/>
                </a:lnTo>
                <a:lnTo>
                  <a:pt x="234950" y="234823"/>
                </a:lnTo>
                <a:lnTo>
                  <a:pt x="233172" y="236728"/>
                </a:lnTo>
                <a:lnTo>
                  <a:pt x="233172" y="239903"/>
                </a:lnTo>
                <a:lnTo>
                  <a:pt x="234950" y="242443"/>
                </a:lnTo>
                <a:lnTo>
                  <a:pt x="238760" y="246253"/>
                </a:lnTo>
                <a:lnTo>
                  <a:pt x="241300" y="247523"/>
                </a:lnTo>
                <a:lnTo>
                  <a:pt x="243840" y="247523"/>
                </a:lnTo>
                <a:lnTo>
                  <a:pt x="246380" y="246253"/>
                </a:lnTo>
                <a:lnTo>
                  <a:pt x="248285" y="243713"/>
                </a:lnTo>
                <a:lnTo>
                  <a:pt x="248285" y="240538"/>
                </a:lnTo>
                <a:close/>
              </a:path>
              <a:path w="320039" h="320039">
                <a:moveTo>
                  <a:pt x="248285" y="74676"/>
                </a:moveTo>
                <a:lnTo>
                  <a:pt x="246380" y="72771"/>
                </a:lnTo>
                <a:lnTo>
                  <a:pt x="244475" y="70231"/>
                </a:lnTo>
                <a:lnTo>
                  <a:pt x="240665" y="70231"/>
                </a:lnTo>
                <a:lnTo>
                  <a:pt x="238760" y="72771"/>
                </a:lnTo>
                <a:lnTo>
                  <a:pt x="233172" y="78486"/>
                </a:lnTo>
                <a:lnTo>
                  <a:pt x="233172" y="81661"/>
                </a:lnTo>
                <a:lnTo>
                  <a:pt x="234950" y="84201"/>
                </a:lnTo>
                <a:lnTo>
                  <a:pt x="237617" y="85471"/>
                </a:lnTo>
                <a:lnTo>
                  <a:pt x="240030" y="85471"/>
                </a:lnTo>
                <a:lnTo>
                  <a:pt x="242570" y="84201"/>
                </a:lnTo>
                <a:lnTo>
                  <a:pt x="246380" y="80391"/>
                </a:lnTo>
                <a:lnTo>
                  <a:pt x="248285" y="77851"/>
                </a:lnTo>
                <a:lnTo>
                  <a:pt x="248285" y="74676"/>
                </a:lnTo>
                <a:close/>
              </a:path>
              <a:path w="320039" h="320039">
                <a:moveTo>
                  <a:pt x="282448" y="156337"/>
                </a:moveTo>
                <a:lnTo>
                  <a:pt x="279908" y="153797"/>
                </a:lnTo>
                <a:lnTo>
                  <a:pt x="268478" y="153797"/>
                </a:lnTo>
                <a:lnTo>
                  <a:pt x="265938" y="156337"/>
                </a:lnTo>
                <a:lnTo>
                  <a:pt x="265938" y="162052"/>
                </a:lnTo>
                <a:lnTo>
                  <a:pt x="268478" y="164592"/>
                </a:lnTo>
                <a:lnTo>
                  <a:pt x="279908" y="164592"/>
                </a:lnTo>
                <a:lnTo>
                  <a:pt x="282448" y="162052"/>
                </a:lnTo>
                <a:lnTo>
                  <a:pt x="282448" y="156337"/>
                </a:lnTo>
                <a:close/>
              </a:path>
              <a:path w="320039" h="320039">
                <a:moveTo>
                  <a:pt x="319659" y="160147"/>
                </a:moveTo>
                <a:lnTo>
                  <a:pt x="311531" y="109474"/>
                </a:lnTo>
                <a:lnTo>
                  <a:pt x="308991" y="104521"/>
                </a:lnTo>
                <a:lnTo>
                  <a:pt x="308991" y="160147"/>
                </a:lnTo>
                <a:lnTo>
                  <a:pt x="301371" y="207264"/>
                </a:lnTo>
                <a:lnTo>
                  <a:pt x="280162" y="248285"/>
                </a:lnTo>
                <a:lnTo>
                  <a:pt x="247777" y="280670"/>
                </a:lnTo>
                <a:lnTo>
                  <a:pt x="206883" y="301879"/>
                </a:lnTo>
                <a:lnTo>
                  <a:pt x="159766" y="309499"/>
                </a:lnTo>
                <a:lnTo>
                  <a:pt x="112776" y="301879"/>
                </a:lnTo>
                <a:lnTo>
                  <a:pt x="71882" y="280670"/>
                </a:lnTo>
                <a:lnTo>
                  <a:pt x="39624" y="248285"/>
                </a:lnTo>
                <a:lnTo>
                  <a:pt x="18415" y="207264"/>
                </a:lnTo>
                <a:lnTo>
                  <a:pt x="10795" y="160147"/>
                </a:lnTo>
                <a:lnTo>
                  <a:pt x="18415" y="113030"/>
                </a:lnTo>
                <a:lnTo>
                  <a:pt x="39624" y="72009"/>
                </a:lnTo>
                <a:lnTo>
                  <a:pt x="71882" y="39624"/>
                </a:lnTo>
                <a:lnTo>
                  <a:pt x="112776" y="18415"/>
                </a:lnTo>
                <a:lnTo>
                  <a:pt x="159766" y="10795"/>
                </a:lnTo>
                <a:lnTo>
                  <a:pt x="206883" y="18415"/>
                </a:lnTo>
                <a:lnTo>
                  <a:pt x="247777" y="39624"/>
                </a:lnTo>
                <a:lnTo>
                  <a:pt x="280162" y="72009"/>
                </a:lnTo>
                <a:lnTo>
                  <a:pt x="301371" y="113030"/>
                </a:lnTo>
                <a:lnTo>
                  <a:pt x="308991" y="160147"/>
                </a:lnTo>
                <a:lnTo>
                  <a:pt x="308991" y="104521"/>
                </a:lnTo>
                <a:lnTo>
                  <a:pt x="288671" y="65532"/>
                </a:lnTo>
                <a:lnTo>
                  <a:pt x="254000" y="30861"/>
                </a:lnTo>
                <a:lnTo>
                  <a:pt x="215265" y="10795"/>
                </a:lnTo>
                <a:lnTo>
                  <a:pt x="159766" y="0"/>
                </a:lnTo>
                <a:lnTo>
                  <a:pt x="109474" y="8128"/>
                </a:lnTo>
                <a:lnTo>
                  <a:pt x="65659" y="30861"/>
                </a:lnTo>
                <a:lnTo>
                  <a:pt x="30988" y="65532"/>
                </a:lnTo>
                <a:lnTo>
                  <a:pt x="8255" y="109474"/>
                </a:lnTo>
                <a:lnTo>
                  <a:pt x="0" y="160147"/>
                </a:lnTo>
                <a:lnTo>
                  <a:pt x="8255" y="210566"/>
                </a:lnTo>
                <a:lnTo>
                  <a:pt x="30988" y="254254"/>
                </a:lnTo>
                <a:lnTo>
                  <a:pt x="65659" y="288798"/>
                </a:lnTo>
                <a:lnTo>
                  <a:pt x="109474" y="311531"/>
                </a:lnTo>
                <a:lnTo>
                  <a:pt x="159766" y="319659"/>
                </a:lnTo>
                <a:lnTo>
                  <a:pt x="210185" y="311531"/>
                </a:lnTo>
                <a:lnTo>
                  <a:pt x="213995" y="309499"/>
                </a:lnTo>
                <a:lnTo>
                  <a:pt x="254000" y="288798"/>
                </a:lnTo>
                <a:lnTo>
                  <a:pt x="288671" y="254254"/>
                </a:lnTo>
                <a:lnTo>
                  <a:pt x="311531" y="210566"/>
                </a:lnTo>
                <a:lnTo>
                  <a:pt x="319659" y="160147"/>
                </a:lnTo>
                <a:close/>
              </a:path>
            </a:pathLst>
          </a:custGeom>
          <a:solidFill>
            <a:srgbClr val="0D519A"/>
          </a:solidFill>
        </p:spPr>
        <p:txBody>
          <a:bodyPr wrap="square" lIns="0" tIns="0" rIns="0" bIns="0" rtlCol="0"/>
          <a:lstStyle/>
          <a:p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object 5"/>
          <p:cNvGrpSpPr/>
          <p:nvPr/>
        </p:nvGrpSpPr>
        <p:grpSpPr>
          <a:xfrm>
            <a:off x="4357870" y="2303637"/>
            <a:ext cx="836930" cy="190500"/>
            <a:chOff x="8955023" y="1897379"/>
            <a:chExt cx="836930" cy="190500"/>
          </a:xfrm>
        </p:grpSpPr>
        <p:sp>
          <p:nvSpPr>
            <p:cNvPr id="32" name="object 6"/>
            <p:cNvSpPr/>
            <p:nvPr/>
          </p:nvSpPr>
          <p:spPr>
            <a:xfrm>
              <a:off x="8955023" y="1903475"/>
              <a:ext cx="192024" cy="184403"/>
            </a:xfrm>
            <a:prstGeom prst="rect">
              <a:avLst/>
            </a:prstGeom>
            <a:blipFill>
              <a:blip r:embed="rId10" cstate="print">
                <a:biLevel thresh="50000"/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bject 7"/>
            <p:cNvSpPr/>
            <p:nvPr/>
          </p:nvSpPr>
          <p:spPr>
            <a:xfrm>
              <a:off x="9381743" y="1903475"/>
              <a:ext cx="192024" cy="184403"/>
            </a:xfrm>
            <a:prstGeom prst="rect">
              <a:avLst/>
            </a:prstGeom>
            <a:blipFill>
              <a:blip r:embed="rId11" cstate="print">
                <a:biLevel thresh="50000"/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bject 8"/>
            <p:cNvSpPr/>
            <p:nvPr/>
          </p:nvSpPr>
          <p:spPr>
            <a:xfrm>
              <a:off x="9163811" y="1903475"/>
              <a:ext cx="192024" cy="184403"/>
            </a:xfrm>
            <a:prstGeom prst="rect">
              <a:avLst/>
            </a:prstGeom>
            <a:blipFill>
              <a:blip r:embed="rId11" cstate="print">
                <a:biLevel thresh="50000"/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bject 9"/>
            <p:cNvSpPr/>
            <p:nvPr/>
          </p:nvSpPr>
          <p:spPr>
            <a:xfrm>
              <a:off x="9599675" y="1897379"/>
              <a:ext cx="192024" cy="184403"/>
            </a:xfrm>
            <a:prstGeom prst="rect">
              <a:avLst/>
            </a:prstGeom>
            <a:blipFill>
              <a:blip r:embed="rId11" cstate="print">
                <a:biLevel thresh="50000"/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object 10"/>
          <p:cNvSpPr/>
          <p:nvPr/>
        </p:nvSpPr>
        <p:spPr>
          <a:xfrm>
            <a:off x="484006" y="4316055"/>
            <a:ext cx="313943" cy="3154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1"/>
          <p:cNvSpPr/>
          <p:nvPr/>
        </p:nvSpPr>
        <p:spPr>
          <a:xfrm>
            <a:off x="508534" y="5027569"/>
            <a:ext cx="312420" cy="3154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12"/>
          <p:cNvSpPr/>
          <p:nvPr/>
        </p:nvSpPr>
        <p:spPr>
          <a:xfrm>
            <a:off x="1096517" y="2284587"/>
            <a:ext cx="1353311" cy="228600"/>
          </a:xfrm>
          <a:prstGeom prst="rect">
            <a:avLst/>
          </a:prstGeom>
          <a:blipFill>
            <a:blip r:embed="rId14" cstate="print">
              <a:biLevel thresh="50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19"/>
          <p:cNvSpPr/>
          <p:nvPr/>
        </p:nvSpPr>
        <p:spPr>
          <a:xfrm>
            <a:off x="482736" y="5770646"/>
            <a:ext cx="323088" cy="3246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1612</TotalTime>
  <Words>1134</Words>
  <Application>Microsoft Office PowerPoint</Application>
  <PresentationFormat>Personalizado</PresentationFormat>
  <Paragraphs>303</Paragraphs>
  <Slides>28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Calibri</vt:lpstr>
      <vt:lpstr>Trebuchet MS</vt:lpstr>
      <vt:lpstr>Verdana</vt:lpstr>
      <vt:lpstr>Office Theme</vt:lpstr>
      <vt:lpstr>One history,</vt:lpstr>
      <vt:lpstr>Presentación de PowerPoint</vt:lpstr>
      <vt:lpstr>Presentación de PowerPoint</vt:lpstr>
      <vt:lpstr>Presentación de PowerPoint</vt:lpstr>
      <vt:lpstr>Spirit of</vt:lpstr>
      <vt:lpstr>Spirit of</vt:lpstr>
      <vt:lpstr>Peruvian</vt:lpstr>
      <vt:lpstr>Andean Plains</vt:lpstr>
      <vt:lpstr>About</vt:lpstr>
      <vt:lpstr>About</vt:lpstr>
      <vt:lpstr>Key Selling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LET OUR WORK SPEAK FOR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history,</dc:title>
  <dc:creator>Maria Laura Salgado</dc:creator>
  <cp:lastModifiedBy>Kimberly Dacni Díaz Silvandoza</cp:lastModifiedBy>
  <cp:revision>47</cp:revision>
  <dcterms:created xsi:type="dcterms:W3CDTF">2021-05-10T21:12:18Z</dcterms:created>
  <dcterms:modified xsi:type="dcterms:W3CDTF">2021-10-14T17:26:54Z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2021-05-10T00:00:00Z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2021-05-10T00:00:00Z</vt:filetime>
  </property>
</Properties>
</file>